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41"/>
  </p:notesMasterIdLst>
  <p:sldIdLst>
    <p:sldId id="2147047077" r:id="rId5"/>
    <p:sldId id="2147047022" r:id="rId6"/>
    <p:sldId id="306" r:id="rId7"/>
    <p:sldId id="271" r:id="rId8"/>
    <p:sldId id="272" r:id="rId9"/>
    <p:sldId id="277" r:id="rId10"/>
    <p:sldId id="2147047011" r:id="rId11"/>
    <p:sldId id="2147047013" r:id="rId12"/>
    <p:sldId id="2147047065" r:id="rId13"/>
    <p:sldId id="2147047078" r:id="rId14"/>
    <p:sldId id="2147047007" r:id="rId15"/>
    <p:sldId id="2147047024" r:id="rId16"/>
    <p:sldId id="2147047060" r:id="rId17"/>
    <p:sldId id="2147047019" r:id="rId18"/>
    <p:sldId id="2147047044" r:id="rId19"/>
    <p:sldId id="2147047046" r:id="rId20"/>
    <p:sldId id="2147047080" r:id="rId21"/>
    <p:sldId id="258" r:id="rId22"/>
    <p:sldId id="2147047021" r:id="rId23"/>
    <p:sldId id="2147047081" r:id="rId24"/>
    <p:sldId id="2147047063" r:id="rId25"/>
    <p:sldId id="2147047061" r:id="rId26"/>
    <p:sldId id="2147047064" r:id="rId27"/>
    <p:sldId id="295" r:id="rId28"/>
    <p:sldId id="268" r:id="rId29"/>
    <p:sldId id="2147047071" r:id="rId30"/>
    <p:sldId id="270" r:id="rId31"/>
    <p:sldId id="2147047072" r:id="rId32"/>
    <p:sldId id="2147047073" r:id="rId33"/>
    <p:sldId id="2147047074" r:id="rId34"/>
    <p:sldId id="2147047075" r:id="rId35"/>
    <p:sldId id="2147047076" r:id="rId36"/>
    <p:sldId id="299" r:id="rId37"/>
    <p:sldId id="2147047082" r:id="rId38"/>
    <p:sldId id="296" r:id="rId39"/>
    <p:sldId id="260"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A7C879-91F2-474A-9F24-8B597A8F255C}" v="11" dt="2023-12-19T17:20:41.669"/>
    <p1510:client id="{9183452B-7EB0-4825-841F-96466282E00B}" v="116" dt="2023-12-19T19:09:43.962"/>
    <p1510:client id="{EA0E982D-1C7E-4D37-B542-4F839E3B818D}" v="2" dt="2024-01-09T18:31:27.3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43"/>
  </p:normalViewPr>
  <p:slideViewPr>
    <p:cSldViewPr snapToGrid="0">
      <p:cViewPr varScale="1">
        <p:scale>
          <a:sx n="125" d="100"/>
          <a:sy n="125" d="100"/>
        </p:scale>
        <p:origin x="184" y="63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brina Dalbosco Gadenz" userId="S::sabrina.dgadenz@hsl.org.br::ffc38408-ddf4-47f2-aa50-1994fea70d7a" providerId="AD" clId="Web-{EA0E982D-1C7E-4D37-B542-4F839E3B818D}"/>
    <pc:docChg chg="modSld">
      <pc:chgData name="Sabrina Dalbosco Gadenz" userId="S::sabrina.dgadenz@hsl.org.br::ffc38408-ddf4-47f2-aa50-1994fea70d7a" providerId="AD" clId="Web-{EA0E982D-1C7E-4D37-B542-4F839E3B818D}" dt="2024-01-09T18:31:27.353" v="1" actId="20577"/>
      <pc:docMkLst>
        <pc:docMk/>
      </pc:docMkLst>
      <pc:sldChg chg="modSp">
        <pc:chgData name="Sabrina Dalbosco Gadenz" userId="S::sabrina.dgadenz@hsl.org.br::ffc38408-ddf4-47f2-aa50-1994fea70d7a" providerId="AD" clId="Web-{EA0E982D-1C7E-4D37-B542-4F839E3B818D}" dt="2024-01-09T18:31:27.353" v="1" actId="20577"/>
        <pc:sldMkLst>
          <pc:docMk/>
          <pc:sldMk cId="3216356873" sldId="2147047078"/>
        </pc:sldMkLst>
        <pc:spChg chg="mod">
          <ac:chgData name="Sabrina Dalbosco Gadenz" userId="S::sabrina.dgadenz@hsl.org.br::ffc38408-ddf4-47f2-aa50-1994fea70d7a" providerId="AD" clId="Web-{EA0E982D-1C7E-4D37-B542-4F839E3B818D}" dt="2024-01-09T18:31:27.353" v="1" actId="20577"/>
          <ac:spMkLst>
            <pc:docMk/>
            <pc:sldMk cId="3216356873" sldId="2147047078"/>
            <ac:spMk id="377"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err="1"/>
              <a:t>cadastros</a:t>
            </a:r>
            <a:r>
              <a:rPr lang="en-US"/>
              <a:t> </a:t>
            </a:r>
            <a:r>
              <a:rPr lang="en-US" err="1"/>
              <a:t>realizados</a:t>
            </a:r>
            <a:r>
              <a:rPr lang="en-US"/>
              <a:t> </a:t>
            </a:r>
            <a:r>
              <a:rPr lang="en-US" err="1"/>
              <a:t>na</a:t>
            </a:r>
            <a:r>
              <a:rPr lang="en-US"/>
              <a:t>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e4649a18c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e4649a18c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4307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865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8</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88adf112c8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288adf112c8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98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ed2647a93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ed2647a93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1962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9EC2D942-818F-4F1E-8E65-0B95B3E10654}" type="slidenum">
              <a:rPr lang="en-BR" smtClean="0"/>
              <a:t>25</a:t>
            </a:fld>
            <a:endParaRPr lang="en-BR"/>
          </a:p>
        </p:txBody>
      </p:sp>
    </p:spTree>
    <p:extLst>
      <p:ext uri="{BB962C8B-B14F-4D97-AF65-F5344CB8AC3E}">
        <p14:creationId xmlns:p14="http://schemas.microsoft.com/office/powerpoint/2010/main" val="943425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9EC2D942-818F-4F1E-8E65-0B95B3E10654}" type="slidenum">
              <a:rPr lang="pt-BR" smtClean="0"/>
              <a:t>28</a:t>
            </a:fld>
            <a:endParaRPr lang="pt-BR"/>
          </a:p>
        </p:txBody>
      </p:sp>
    </p:spTree>
    <p:extLst>
      <p:ext uri="{BB962C8B-B14F-4D97-AF65-F5344CB8AC3E}">
        <p14:creationId xmlns:p14="http://schemas.microsoft.com/office/powerpoint/2010/main" val="156853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r>
              <a:rPr lang="en-US"/>
              <a:t>[11:15] Stephan Sperling</a:t>
            </a:r>
            <a:endParaRPr lang="pt-BR"/>
          </a:p>
          <a:p>
            <a:r>
              <a:rPr lang="en-US"/>
              <a:t>Ana Christina </a:t>
            </a:r>
            <a:r>
              <a:rPr lang="en-US" err="1"/>
              <a:t>Vellozo</a:t>
            </a:r>
            <a:r>
              <a:rPr lang="en-US"/>
              <a:t> Caluza e Sheilla de Oliveira Faria esses </a:t>
            </a:r>
            <a:r>
              <a:rPr lang="en-US" err="1"/>
              <a:t>elementos</a:t>
            </a:r>
            <a:r>
              <a:rPr lang="en-US"/>
              <a:t> que a Bia </a:t>
            </a:r>
            <a:r>
              <a:rPr lang="en-US" err="1"/>
              <a:t>tem</a:t>
            </a:r>
            <a:r>
              <a:rPr lang="en-US"/>
              <a:t> </a:t>
            </a:r>
            <a:r>
              <a:rPr lang="en-US" err="1"/>
              <a:t>trazido</a:t>
            </a:r>
            <a:r>
              <a:rPr lang="en-US"/>
              <a:t>: </a:t>
            </a:r>
            <a:r>
              <a:rPr lang="en-US" err="1"/>
              <a:t>isso</a:t>
            </a:r>
            <a:r>
              <a:rPr lang="en-US"/>
              <a:t> a </a:t>
            </a:r>
            <a:r>
              <a:rPr lang="en-US" err="1"/>
              <a:t>gente</a:t>
            </a:r>
            <a:r>
              <a:rPr lang="en-US"/>
              <a:t> </a:t>
            </a:r>
            <a:r>
              <a:rPr lang="en-US" err="1"/>
              <a:t>só</a:t>
            </a:r>
            <a:r>
              <a:rPr lang="en-US"/>
              <a:t> </a:t>
            </a:r>
            <a:r>
              <a:rPr lang="en-US" err="1"/>
              <a:t>consegue</a:t>
            </a:r>
            <a:r>
              <a:rPr lang="en-US"/>
              <a:t> </a:t>
            </a:r>
            <a:r>
              <a:rPr lang="en-US" err="1"/>
              <a:t>medir</a:t>
            </a:r>
            <a:r>
              <a:rPr lang="en-US"/>
              <a:t> se </a:t>
            </a:r>
            <a:r>
              <a:rPr lang="en-US" err="1"/>
              <a:t>estiver</a:t>
            </a:r>
            <a:r>
              <a:rPr lang="en-US"/>
              <a:t> </a:t>
            </a:r>
            <a:r>
              <a:rPr lang="en-US" err="1"/>
              <a:t>integrado</a:t>
            </a:r>
            <a:r>
              <a:rPr lang="en-US"/>
              <a:t> </a:t>
            </a:r>
            <a:r>
              <a:rPr lang="en-US" err="1"/>
              <a:t>ao</a:t>
            </a:r>
            <a:r>
              <a:rPr lang="en-US"/>
              <a:t> e-SUS, </a:t>
            </a:r>
            <a:r>
              <a:rPr lang="en-US" err="1"/>
              <a:t>aquilo</a:t>
            </a:r>
            <a:r>
              <a:rPr lang="en-US"/>
              <a:t> a </a:t>
            </a:r>
            <a:r>
              <a:rPr lang="en-US" err="1"/>
              <a:t>gente</a:t>
            </a:r>
            <a:r>
              <a:rPr lang="en-US"/>
              <a:t> </a:t>
            </a:r>
            <a:r>
              <a:rPr lang="en-US" err="1"/>
              <a:t>só</a:t>
            </a:r>
            <a:r>
              <a:rPr lang="en-US"/>
              <a:t> </a:t>
            </a:r>
            <a:r>
              <a:rPr lang="en-US" err="1"/>
              <a:t>mede</a:t>
            </a:r>
            <a:r>
              <a:rPr lang="en-US"/>
              <a:t> se </a:t>
            </a:r>
            <a:r>
              <a:rPr lang="en-US" err="1"/>
              <a:t>tiver</a:t>
            </a:r>
            <a:r>
              <a:rPr lang="en-US"/>
              <a:t> e-SUS... </a:t>
            </a:r>
            <a:r>
              <a:rPr lang="en-US" err="1"/>
              <a:t>Deixem</a:t>
            </a:r>
            <a:r>
              <a:rPr lang="en-US"/>
              <a:t> </a:t>
            </a:r>
            <a:r>
              <a:rPr lang="en-US" err="1"/>
              <a:t>destacado</a:t>
            </a:r>
            <a:r>
              <a:rPr lang="en-US"/>
              <a:t> para </a:t>
            </a:r>
            <a:r>
              <a:rPr lang="en-US" err="1"/>
              <a:t>falar</a:t>
            </a:r>
            <a:r>
              <a:rPr lang="en-US"/>
              <a:t> </a:t>
            </a:r>
            <a:r>
              <a:rPr lang="en-US" err="1"/>
              <a:t>na</a:t>
            </a:r>
            <a:r>
              <a:rPr lang="en-US"/>
              <a:t> </a:t>
            </a:r>
            <a:r>
              <a:rPr lang="en-US" err="1"/>
              <a:t>apresentação</a:t>
            </a:r>
            <a:r>
              <a:rPr lang="en-US"/>
              <a:t>!</a:t>
            </a:r>
            <a:endParaRPr lang="pt-BR"/>
          </a:p>
          <a:p>
            <a:r>
              <a:rPr lang="en-US"/>
              <a:t>[11:15] Stephan Sperling</a:t>
            </a:r>
            <a:endParaRPr lang="pt-BR"/>
          </a:p>
          <a:p>
            <a:r>
              <a:rPr lang="en-US" err="1"/>
              <a:t>Isso</a:t>
            </a:r>
            <a:r>
              <a:rPr lang="en-US"/>
              <a:t> é super </a:t>
            </a:r>
            <a:r>
              <a:rPr lang="en-US" err="1"/>
              <a:t>importante</a:t>
            </a:r>
            <a:r>
              <a:rPr lang="en-US"/>
              <a:t> para defender a </a:t>
            </a:r>
            <a:r>
              <a:rPr lang="en-US" err="1"/>
              <a:t>integração</a:t>
            </a:r>
            <a:r>
              <a:rPr lang="en-US"/>
              <a:t> com </a:t>
            </a:r>
            <a:r>
              <a:rPr lang="en-US" err="1"/>
              <a:t>os</a:t>
            </a:r>
            <a:r>
              <a:rPr lang="en-US"/>
              <a:t> Sistemas</a:t>
            </a:r>
            <a:endParaRPr lang="pt-BR"/>
          </a:p>
          <a:p>
            <a:endParaRPr lang="en-US">
              <a:cs typeface="Calibri"/>
            </a:endParaRPr>
          </a:p>
        </p:txBody>
      </p:sp>
      <p:sp>
        <p:nvSpPr>
          <p:cNvPr id="4" name="Espaço Reservado para Número de Slide 3"/>
          <p:cNvSpPr>
            <a:spLocks noGrp="1"/>
          </p:cNvSpPr>
          <p:nvPr>
            <p:ph type="sldNum" sz="quarter" idx="5"/>
          </p:nvPr>
        </p:nvSpPr>
        <p:spPr/>
        <p:txBody>
          <a:bodyPr/>
          <a:lstStyle/>
          <a:p>
            <a:fld id="{9EC2D942-818F-4F1E-8E65-0B95B3E10654}" type="slidenum">
              <a:t>31</a:t>
            </a:fld>
            <a:endParaRPr lang="pt-BR"/>
          </a:p>
        </p:txBody>
      </p:sp>
    </p:spTree>
    <p:extLst>
      <p:ext uri="{BB962C8B-B14F-4D97-AF65-F5344CB8AC3E}">
        <p14:creationId xmlns:p14="http://schemas.microsoft.com/office/powerpoint/2010/main" val="1600468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a:solidFill>
                  <a:srgbClr val="674EA7"/>
                </a:solidFill>
                <a:latin typeface="Varela Round"/>
                <a:ea typeface="Varela Round"/>
                <a:cs typeface="Varela Round"/>
                <a:sym typeface="Varela Round"/>
              </a:rPr>
              <a:t>Fonte Varela Round</a:t>
            </a:r>
            <a:br>
              <a:rPr lang="pt-BR" sz="5400">
                <a:solidFill>
                  <a:srgbClr val="674EA7"/>
                </a:solidFill>
                <a:latin typeface="Varela Round"/>
                <a:ea typeface="Varela Round"/>
                <a:cs typeface="Varela Round"/>
                <a:sym typeface="Varela Round"/>
              </a:rPr>
            </a:br>
            <a:r>
              <a:rPr lang="pt-BR" sz="5400">
                <a:solidFill>
                  <a:srgbClr val="674EA7"/>
                </a:solidFill>
                <a:latin typeface="Varela Round"/>
                <a:ea typeface="Varela Round"/>
                <a:cs typeface="Varela Round"/>
                <a:sym typeface="Varela Round"/>
              </a:rPr>
              <a:t>Título</a:t>
            </a:r>
            <a:endParaRPr/>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a:solidFill>
                  <a:srgbClr val="674EA7"/>
                </a:solidFill>
                <a:latin typeface="Varela Round"/>
                <a:ea typeface="Varela Round"/>
                <a:cs typeface="Varela Round"/>
                <a:sym typeface="Varela Round"/>
              </a:rPr>
              <a:t>Título</a:t>
            </a:r>
          </a:p>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Espaço Reservado para Data 3"/>
          <p:cNvSpPr>
            <a:spLocks noGrp="1"/>
          </p:cNvSpPr>
          <p:nvPr>
            <p:ph type="dt" sz="half" idx="10"/>
          </p:nvPr>
        </p:nvSpPr>
        <p:spPr/>
        <p:txBody>
          <a:bodyPr/>
          <a:lstStyle/>
          <a:p>
            <a:fld id="{7E1CC944-BC11-435F-B80E-12E65DE104DB}" type="datetimeFigureOut">
              <a:rPr lang="pt-BR" smtClean="0"/>
              <a:t>10/01/2024</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a:solidFill>
                  <a:srgbClr val="674EA7"/>
                </a:solidFill>
                <a:latin typeface="Varela Round"/>
                <a:ea typeface="Varela Round"/>
                <a:cs typeface="Varela Round"/>
                <a:sym typeface="Varela Round"/>
              </a:rPr>
              <a:t>Fonte Varela Round</a:t>
            </a:r>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a:solidFill>
                  <a:srgbClr val="674EA7"/>
                </a:solidFill>
                <a:latin typeface="Varela Round"/>
                <a:ea typeface="Varela Round"/>
                <a:cs typeface="Varela Round"/>
                <a:sym typeface="Varela Round"/>
              </a:rPr>
              <a:t>Fonte Varela Round</a:t>
            </a:r>
            <a:br>
              <a:rPr lang="pt-BR" sz="2800">
                <a:solidFill>
                  <a:srgbClr val="674EA7"/>
                </a:solidFill>
                <a:latin typeface="Varela Round"/>
                <a:ea typeface="Varela Round"/>
                <a:cs typeface="Varela Round"/>
                <a:sym typeface="Varela Round"/>
              </a:rPr>
            </a:br>
            <a:endParaRPr lang="en-BR"/>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a:solidFill>
                  <a:srgbClr val="674EA7"/>
                </a:solidFill>
                <a:latin typeface="Varela Round"/>
                <a:ea typeface="Varela Round"/>
                <a:cs typeface="Varela Round"/>
                <a:sym typeface="Varela Round"/>
              </a:rPr>
              <a:t>Fonte Varela Round</a:t>
            </a:r>
          </a:p>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a:solidFill>
                  <a:srgbClr val="674EA7"/>
                </a:solidFill>
                <a:latin typeface="Varela Round"/>
                <a:ea typeface="Varela Round"/>
                <a:cs typeface="Varela Round"/>
                <a:sym typeface="Varela Round"/>
              </a:rPr>
              <a:t>Fonte Varela Round</a:t>
            </a:r>
            <a:br>
              <a:rPr lang="pt-BR" sz="2800">
                <a:solidFill>
                  <a:srgbClr val="674EA7"/>
                </a:solidFill>
                <a:latin typeface="Varela Round"/>
                <a:ea typeface="Varela Round"/>
                <a:cs typeface="Varela Round"/>
                <a:sym typeface="Varela Round"/>
              </a:rPr>
            </a:br>
            <a:br>
              <a:rPr lang="pt-BR" sz="2800">
                <a:solidFill>
                  <a:srgbClr val="674EA7"/>
                </a:solidFill>
                <a:latin typeface="Varela Round"/>
                <a:ea typeface="Varela Round"/>
                <a:cs typeface="Varela Round"/>
                <a:sym typeface="Varela Round"/>
              </a:rPr>
            </a:br>
            <a:br>
              <a:rPr lang="pt-BR" sz="2800">
                <a:solidFill>
                  <a:srgbClr val="674EA7"/>
                </a:solidFill>
                <a:latin typeface="Varela Round"/>
                <a:ea typeface="Varela Round"/>
                <a:cs typeface="Varela Round"/>
                <a:sym typeface="Varela Round"/>
              </a:rPr>
            </a:br>
            <a:endParaRPr/>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a:solidFill>
                  <a:srgbClr val="674EA7"/>
                </a:solidFill>
                <a:latin typeface="Varela Round"/>
                <a:ea typeface="Varela Round"/>
                <a:cs typeface="Varela Round"/>
                <a:sym typeface="Varela Round"/>
              </a:rPr>
              <a:t>Fonte Varela Round</a:t>
            </a:r>
          </a:p>
          <a:p>
            <a:endParaRPr/>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a:solidFill>
                  <a:srgbClr val="674EA7"/>
                </a:solidFill>
                <a:latin typeface="Varela Round"/>
                <a:ea typeface="Varela Round"/>
                <a:cs typeface="Varela Round"/>
                <a:sym typeface="Varela Round"/>
              </a:rPr>
              <a:t>Fonte Varela Round</a:t>
            </a:r>
          </a:p>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a:solidFill>
                  <a:srgbClr val="674EA7"/>
                </a:solidFill>
                <a:latin typeface="Varela Round"/>
                <a:ea typeface="Varela Round"/>
                <a:cs typeface="Varela Round"/>
                <a:sym typeface="Varela Round"/>
              </a:rPr>
              <a:t>Fonte Varela Round</a:t>
            </a:r>
            <a:br>
              <a:rPr lang="pt-BR" sz="2800">
                <a:solidFill>
                  <a:srgbClr val="674EA7"/>
                </a:solidFill>
                <a:latin typeface="Varela Round"/>
                <a:ea typeface="Varela Round"/>
                <a:cs typeface="Varela Round"/>
                <a:sym typeface="Varela Round"/>
              </a:rPr>
            </a:br>
            <a:r>
              <a:rPr lang="pt-BR" sz="2800">
                <a:solidFill>
                  <a:srgbClr val="674EA7"/>
                </a:solidFill>
                <a:latin typeface="Varela Round"/>
                <a:ea typeface="Varela Round"/>
                <a:cs typeface="Varela Round"/>
                <a:sym typeface="Varela Round"/>
              </a:rPr>
              <a:t> </a:t>
            </a:r>
            <a:br>
              <a:rPr lang="pt-BR" sz="2800">
                <a:solidFill>
                  <a:srgbClr val="674EA7"/>
                </a:solidFill>
                <a:latin typeface="Varela Round"/>
                <a:ea typeface="Varela Round"/>
                <a:cs typeface="Varela Round"/>
                <a:sym typeface="Varela Round"/>
              </a:rPr>
            </a:br>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a:solidFill>
                  <a:srgbClr val="674EA7"/>
                </a:solidFill>
                <a:latin typeface="Varela Round"/>
                <a:ea typeface="Varela Round"/>
                <a:cs typeface="Varela Round"/>
                <a:sym typeface="Varela Round"/>
              </a:rPr>
              <a:t>Fonte Varela Round</a:t>
            </a:r>
            <a:endParaRPr/>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a:solidFill>
                  <a:srgbClr val="674EA7"/>
                </a:solidFill>
                <a:latin typeface="Varela Round"/>
                <a:ea typeface="Varela Round"/>
                <a:cs typeface="Varela Round"/>
                <a:sym typeface="Varela Round"/>
              </a:rPr>
              <a:t>Fonte Varela Round</a:t>
            </a:r>
          </a:p>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a:solidFill>
                  <a:srgbClr val="674EA7"/>
                </a:solidFill>
                <a:latin typeface="Varela Round"/>
                <a:ea typeface="Varela Round"/>
                <a:cs typeface="Varela Round"/>
                <a:sym typeface="Varela Round"/>
              </a:rPr>
              <a:t>Fonte Varela Round</a:t>
            </a:r>
            <a:br>
              <a:rPr lang="pt-BR" sz="4800">
                <a:solidFill>
                  <a:srgbClr val="674EA7"/>
                </a:solidFill>
                <a:latin typeface="Varela Round"/>
                <a:ea typeface="Varela Round"/>
                <a:cs typeface="Varela Round"/>
                <a:sym typeface="Varela Round"/>
              </a:rPr>
            </a:br>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a:solidFill>
                  <a:srgbClr val="674EA7"/>
                </a:solidFill>
                <a:latin typeface="Varela Round"/>
                <a:ea typeface="Varela Round"/>
                <a:cs typeface="Varela Round"/>
                <a:sym typeface="Varela Round"/>
              </a:rPr>
              <a:t>Fonte Varela Round</a:t>
            </a:r>
            <a:endParaRPr/>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a:solidFill>
                  <a:srgbClr val="674EA7"/>
                </a:solidFill>
                <a:latin typeface="Varela Round"/>
                <a:ea typeface="Varela Round"/>
                <a:cs typeface="Varela Round"/>
                <a:sym typeface="Varela Round"/>
              </a:rPr>
              <a:t>Fonte Varela Round</a:t>
            </a:r>
          </a:p>
          <a:p>
            <a:endParaRPr/>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a:solidFill>
                  <a:srgbClr val="674EA7"/>
                </a:solidFill>
                <a:latin typeface="Varela Round"/>
                <a:ea typeface="Varela Round"/>
                <a:cs typeface="Varela Round"/>
                <a:sym typeface="Varela Round"/>
              </a:rPr>
              <a:t>Fonte Varela Round</a:t>
            </a:r>
          </a:p>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a:solidFill>
                  <a:srgbClr val="674EA7"/>
                </a:solidFill>
                <a:latin typeface="Varela Round"/>
                <a:ea typeface="Varela Round"/>
                <a:cs typeface="Varela Round"/>
                <a:sym typeface="Varela Round"/>
              </a:rPr>
              <a:t>Fonte Varela Round</a:t>
            </a:r>
          </a:p>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21.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ps-brasil.web.app/" TargetMode="Externa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32.jpe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jpe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5.png"/><Relationship Id="rId7" Type="http://schemas.openxmlformats.org/officeDocument/2006/relationships/image" Target="../media/image2.png"/><Relationship Id="rId2" Type="http://schemas.openxmlformats.org/officeDocument/2006/relationships/image" Target="../media/image44.png"/><Relationship Id="rId1" Type="http://schemas.openxmlformats.org/officeDocument/2006/relationships/slideLayout" Target="../slideLayouts/slideLayout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51.png"/><Relationship Id="rId7"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4.png"/><Relationship Id="rId5" Type="http://schemas.openxmlformats.org/officeDocument/2006/relationships/image" Target="../media/image53.png"/><Relationship Id="rId10" Type="http://schemas.openxmlformats.org/officeDocument/2006/relationships/image" Target="../media/image2.png"/><Relationship Id="rId4" Type="http://schemas.openxmlformats.org/officeDocument/2006/relationships/image" Target="../media/image52.png"/><Relationship Id="rId9"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0.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8.png"/><Relationship Id="rId7" Type="http://schemas.openxmlformats.org/officeDocument/2006/relationships/image" Target="../media/image42.jpeg"/><Relationship Id="rId2" Type="http://schemas.openxmlformats.org/officeDocument/2006/relationships/image" Target="../media/image57.png"/><Relationship Id="rId1" Type="http://schemas.openxmlformats.org/officeDocument/2006/relationships/slideLayout" Target="../slideLayouts/slideLayout10.xml"/><Relationship Id="rId6" Type="http://schemas.openxmlformats.org/officeDocument/2006/relationships/image" Target="../media/image41.jpeg"/><Relationship Id="rId11" Type="http://schemas.openxmlformats.org/officeDocument/2006/relationships/image" Target="../media/image4.png"/><Relationship Id="rId5" Type="http://schemas.openxmlformats.org/officeDocument/2006/relationships/image" Target="../media/image60.png"/><Relationship Id="rId10" Type="http://schemas.openxmlformats.org/officeDocument/2006/relationships/image" Target="../media/image2.png"/><Relationship Id="rId4" Type="http://schemas.openxmlformats.org/officeDocument/2006/relationships/image" Target="../media/image59.png"/><Relationship Id="rId9"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png"/><Relationship Id="rId5" Type="http://schemas.openxmlformats.org/officeDocument/2006/relationships/image" Target="../media/image48.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5.png"/><Relationship Id="rId7" Type="http://schemas.openxmlformats.org/officeDocument/2006/relationships/image" Target="../media/image43.jpeg"/><Relationship Id="rId2" Type="http://schemas.openxmlformats.org/officeDocument/2006/relationships/image" Target="../media/image64.png"/><Relationship Id="rId1" Type="http://schemas.openxmlformats.org/officeDocument/2006/relationships/slideLayout" Target="../slideLayouts/slideLayout10.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66.png"/><Relationship Id="rId9" Type="http://schemas.openxmlformats.org/officeDocument/2006/relationships/image" Target="../media/image4.png"/></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1.xml"/><Relationship Id="rId7" Type="http://schemas.openxmlformats.org/officeDocument/2006/relationships/image" Target="../media/image6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4.png"/><Relationship Id="rId4" Type="http://schemas.openxmlformats.org/officeDocument/2006/relationships/notesSlide" Target="../notesSlides/notesSlide10.xml"/><Relationship Id="rId9"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7.png"/><Relationship Id="rId7"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1.xml"/><Relationship Id="rId1" Type="http://schemas.openxmlformats.org/officeDocument/2006/relationships/slideLayout" Target="../slideLayouts/slideLayout10.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emf"/><Relationship Id="rId1" Type="http://schemas.openxmlformats.org/officeDocument/2006/relationships/slideLayout" Target="../slideLayouts/slideLayout5.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a:solidFill>
                  <a:srgbClr val="8E7CC3"/>
                </a:solidFill>
                <a:latin typeface="DM Sans"/>
                <a:ea typeface="DM Sans"/>
                <a:cs typeface="DM Sans"/>
                <a:sym typeface="DM Sans"/>
              </a:rPr>
              <a:t>O melhor </a:t>
            </a:r>
            <a:r>
              <a:rPr lang="en" sz="1500" b="1">
                <a:solidFill>
                  <a:srgbClr val="8E7CC3"/>
                </a:solidFill>
                <a:latin typeface="DM Sans"/>
                <a:ea typeface="DM Sans"/>
                <a:cs typeface="DM Sans"/>
                <a:sym typeface="DM Sans"/>
              </a:rPr>
              <a:t>cuidado</a:t>
            </a:r>
            <a:r>
              <a:rPr lang="en" sz="1500">
                <a:solidFill>
                  <a:srgbClr val="8E7CC3"/>
                </a:solidFill>
                <a:latin typeface="DM Sans"/>
                <a:ea typeface="DM Sans"/>
                <a:cs typeface="DM Sans"/>
                <a:sym typeface="DM Sans"/>
              </a:rPr>
              <a:t> para cada pessoa em um SUS </a:t>
            </a:r>
            <a:r>
              <a:rPr lang="en"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55" name="Google Shape;55;p13"/>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en"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en"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en"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en"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56" name="Google Shape;56;p13"/>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3"/>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en"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58" name="Google Shape;58;p13"/>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59" name="Google Shape;59;p13"/>
          <p:cNvSpPr txBox="1"/>
          <p:nvPr/>
        </p:nvSpPr>
        <p:spPr>
          <a:xfrm>
            <a:off x="830175" y="2406800"/>
            <a:ext cx="4576500" cy="1144500"/>
          </a:xfrm>
          <a:prstGeom prst="rect">
            <a:avLst/>
          </a:prstGeom>
          <a:noFill/>
          <a:ln>
            <a:noFill/>
          </a:ln>
        </p:spPr>
        <p:txBody>
          <a:bodyPr spcFirstLastPara="1" wrap="square" lIns="91425" tIns="91425" rIns="91425" bIns="91425" anchor="t" anchorCtr="0">
            <a:spAutoFit/>
          </a:bodyPr>
          <a:lstStyle/>
          <a:p>
            <a:pPr marL="1828800" lvl="0" indent="0" algn="l" rtl="0">
              <a:lnSpc>
                <a:spcPct val="115000"/>
              </a:lnSpc>
              <a:spcBef>
                <a:spcPts val="0"/>
              </a:spcBef>
              <a:spcAft>
                <a:spcPts val="0"/>
              </a:spcAft>
              <a:buNone/>
            </a:pPr>
            <a:r>
              <a:rPr lang="en" sz="2900" b="1">
                <a:solidFill>
                  <a:srgbClr val="666666"/>
                </a:solidFill>
                <a:latin typeface="Varela Round"/>
                <a:ea typeface="Varela Round"/>
                <a:cs typeface="Varela Round"/>
                <a:sym typeface="Varela Round"/>
              </a:rPr>
              <a:t>café com o</a:t>
            </a:r>
            <a:endParaRPr sz="2900" b="1">
              <a:solidFill>
                <a:srgbClr val="666666"/>
              </a:solidFill>
              <a:latin typeface="Varela Round"/>
              <a:ea typeface="Varela Round"/>
              <a:cs typeface="Varela Round"/>
              <a:sym typeface="Varela Round"/>
            </a:endParaRPr>
          </a:p>
          <a:p>
            <a:pPr marL="1828800" lvl="0" indent="0" algn="l" rtl="0">
              <a:lnSpc>
                <a:spcPct val="115000"/>
              </a:lnSpc>
              <a:spcBef>
                <a:spcPts val="0"/>
              </a:spcBef>
              <a:spcAft>
                <a:spcPts val="0"/>
              </a:spcAft>
              <a:buNone/>
            </a:pPr>
            <a:r>
              <a:rPr lang="en" sz="2900" b="1">
                <a:solidFill>
                  <a:srgbClr val="666666"/>
                </a:solidFill>
                <a:latin typeface="Varela Round"/>
                <a:ea typeface="Varela Round"/>
                <a:cs typeface="Varela Round"/>
                <a:sym typeface="Varela Round"/>
              </a:rPr>
              <a:t>patrocinador </a:t>
            </a:r>
            <a:endParaRPr sz="2900" b="1">
              <a:solidFill>
                <a:srgbClr val="666666"/>
              </a:solidFill>
              <a:latin typeface="Varela Round"/>
              <a:ea typeface="Varela Round"/>
              <a:cs typeface="Varela Round"/>
              <a:sym typeface="Varela Round"/>
            </a:endParaRPr>
          </a:p>
        </p:txBody>
      </p:sp>
      <p:pic>
        <p:nvPicPr>
          <p:cNvPr id="60" name="Google Shape;60;p13"/>
          <p:cNvPicPr preferRelativeResize="0"/>
          <p:nvPr/>
        </p:nvPicPr>
        <p:blipFill>
          <a:blip r:embed="rId3">
            <a:alphaModFix/>
          </a:blip>
          <a:stretch>
            <a:fillRect/>
          </a:stretch>
        </p:blipFill>
        <p:spPr>
          <a:xfrm>
            <a:off x="778000" y="1790611"/>
            <a:ext cx="1440000" cy="388076"/>
          </a:xfrm>
          <a:prstGeom prst="rect">
            <a:avLst/>
          </a:prstGeom>
          <a:noFill/>
          <a:ln>
            <a:noFill/>
          </a:ln>
        </p:spPr>
      </p:pic>
      <p:sp>
        <p:nvSpPr>
          <p:cNvPr id="61" name="Google Shape;61;p13"/>
          <p:cNvSpPr txBox="1"/>
          <p:nvPr/>
        </p:nvSpPr>
        <p:spPr>
          <a:xfrm>
            <a:off x="830175" y="3529525"/>
            <a:ext cx="45765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i="1">
                <a:solidFill>
                  <a:srgbClr val="666666"/>
                </a:solidFill>
                <a:latin typeface="DM Sans"/>
                <a:ea typeface="DM Sans"/>
                <a:cs typeface="DM Sans"/>
                <a:sym typeface="DM Sans"/>
              </a:rPr>
              <a:t>status report</a:t>
            </a:r>
            <a:r>
              <a:rPr lang="en" sz="1600">
                <a:solidFill>
                  <a:srgbClr val="666666"/>
                </a:solidFill>
                <a:latin typeface="DM Sans"/>
                <a:ea typeface="DM Sans"/>
                <a:cs typeface="DM Sans"/>
                <a:sym typeface="DM Sans"/>
              </a:rPr>
              <a:t> do projeto de apoio IPS Brasil</a:t>
            </a:r>
            <a:endParaRPr sz="1600">
              <a:solidFill>
                <a:srgbClr val="666666"/>
              </a:solidFill>
              <a:latin typeface="DM Sans"/>
              <a:ea typeface="DM Sans"/>
              <a:cs typeface="DM Sans"/>
              <a:sym typeface="DM Sans"/>
            </a:endParaRPr>
          </a:p>
        </p:txBody>
      </p:sp>
      <p:pic>
        <p:nvPicPr>
          <p:cNvPr id="62" name="Google Shape;62;p13"/>
          <p:cNvPicPr preferRelativeResize="0"/>
          <p:nvPr/>
        </p:nvPicPr>
        <p:blipFill>
          <a:blip r:embed="rId4">
            <a:alphaModFix/>
          </a:blip>
          <a:stretch>
            <a:fillRect/>
          </a:stretch>
        </p:blipFill>
        <p:spPr>
          <a:xfrm>
            <a:off x="830175" y="2094978"/>
            <a:ext cx="1664425" cy="1700959"/>
          </a:xfrm>
          <a:prstGeom prst="rect">
            <a:avLst/>
          </a:prstGeom>
          <a:noFill/>
          <a:ln>
            <a:noFill/>
          </a:ln>
        </p:spPr>
      </p:pic>
      <p:sp>
        <p:nvSpPr>
          <p:cNvPr id="63" name="Google Shape;63;p13"/>
          <p:cNvSpPr txBox="1"/>
          <p:nvPr/>
        </p:nvSpPr>
        <p:spPr>
          <a:xfrm>
            <a:off x="1935575" y="2783450"/>
            <a:ext cx="673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0">
                <a:solidFill>
                  <a:srgbClr val="674EA7"/>
                </a:solidFill>
                <a:latin typeface="Abril Fatface"/>
                <a:ea typeface="Abril Fatface"/>
                <a:cs typeface="Abril Fatface"/>
                <a:sym typeface="Abril Fatface"/>
              </a:rPr>
              <a:t>*</a:t>
            </a:r>
            <a:endParaRPr sz="7000">
              <a:solidFill>
                <a:srgbClr val="674EA7"/>
              </a:solidFill>
              <a:latin typeface="Abril Fatface"/>
              <a:ea typeface="Abril Fatface"/>
              <a:cs typeface="Abril Fatface"/>
              <a:sym typeface="Abril Fatfac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a:rPr>
              <a:t>i</a:t>
            </a:r>
            <a:r>
              <a:rPr lang="en-BR" sz="2800" b="1" dirty="0">
                <a:solidFill>
                  <a:srgbClr val="7030A0"/>
                </a:solidFill>
                <a:latin typeface="Raleway"/>
              </a:rPr>
              <a:t>nserção dos códigos brasileiros</a:t>
            </a:r>
            <a:endParaRPr lang="pt-BR" sz="2800" b="1" dirty="0">
              <a:solidFill>
                <a:srgbClr val="7030A0"/>
              </a:solidFill>
              <a:latin typeface="Raleway"/>
            </a:endParaRPr>
          </a:p>
          <a:p>
            <a:pPr algn="r">
              <a:lnSpc>
                <a:spcPct val="200000"/>
              </a:lnSpc>
            </a:pPr>
            <a:r>
              <a:rPr lang="en-BR" sz="2800" b="1" dirty="0">
                <a:solidFill>
                  <a:srgbClr val="7030A0"/>
                </a:solidFill>
                <a:latin typeface="Raleway"/>
              </a:rPr>
              <a:t>de Imunobiológicos no </a:t>
            </a:r>
            <a:r>
              <a:rPr lang="en-BR" sz="2800" b="1">
                <a:solidFill>
                  <a:srgbClr val="7030A0"/>
                </a:solidFill>
                <a:latin typeface="Raleway"/>
              </a:rPr>
              <a:t>elenco</a:t>
            </a:r>
            <a:r>
              <a:rPr lang="en-BR" sz="2800" b="1" dirty="0">
                <a:solidFill>
                  <a:srgbClr val="7030A0"/>
                </a:solidFill>
                <a:latin typeface="Raleway"/>
              </a:rPr>
              <a:t> </a:t>
            </a:r>
            <a:endParaRPr lang="pt-BR" sz="2800" b="1">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a:rPr>
              <a:t>SNOMED e SNOMED-IPS está confirmado</a:t>
            </a:r>
            <a:endParaRPr lang="pt-BR" sz="2800" b="1" dirty="0">
              <a:solidFill>
                <a:srgbClr val="7030A0"/>
              </a:solidFill>
              <a:latin typeface="Raleway"/>
            </a:endParaRPr>
          </a:p>
          <a:p>
            <a:pPr marL="0" lvl="0" indent="0" algn="r" rtl="0">
              <a:lnSpc>
                <a:spcPct val="200000"/>
              </a:lnSpc>
              <a:spcBef>
                <a:spcPts val="0"/>
              </a:spcBef>
              <a:spcAft>
                <a:spcPts val="0"/>
              </a:spcAft>
              <a:buNone/>
            </a:pPr>
            <a:r>
              <a:rPr lang="en-BR" sz="2800" b="1" dirty="0">
                <a:solidFill>
                  <a:srgbClr val="7030A0"/>
                </a:solidFill>
                <a:latin typeface="Raleway"/>
              </a:rPr>
              <a:t>para a </a:t>
            </a:r>
            <a:r>
              <a:rPr lang="en-BR" sz="2800" b="1" dirty="0" err="1">
                <a:solidFill>
                  <a:srgbClr val="7030A0"/>
                </a:solidFill>
                <a:latin typeface="Raleway"/>
              </a:rPr>
              <a:t>versão</a:t>
            </a:r>
            <a:r>
              <a:rPr lang="en-BR" sz="2800" b="1" dirty="0">
                <a:solidFill>
                  <a:srgbClr val="7030A0"/>
                </a:solidFill>
                <a:latin typeface="Raleway"/>
              </a:rPr>
              <a:t> de 2024 do IPS/GPS via HL7</a:t>
            </a:r>
            <a:endParaRPr sz="2800" b="1"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rotWithShape="1">
          <a:blip r:embed="rId2"/>
          <a:srcRect l="806" t="2363" r="8499" b="5935"/>
          <a:stretch/>
        </p:blipFill>
        <p:spPr>
          <a:xfrm>
            <a:off x="1185645" y="824789"/>
            <a:ext cx="6230844" cy="3688659"/>
          </a:xfrm>
          <a:prstGeom prst="rect">
            <a:avLst/>
          </a:prstGeom>
        </p:spPr>
      </p:pic>
      <p:grpSp>
        <p:nvGrpSpPr>
          <p:cNvPr id="6" name="Google Shape;73;p15">
            <a:extLst>
              <a:ext uri="{FF2B5EF4-FFF2-40B4-BE49-F238E27FC236}">
                <a16:creationId xmlns:a16="http://schemas.microsoft.com/office/drawing/2014/main" id="{0B7E817E-4301-949B-AFD5-AE3D14703439}"/>
              </a:ext>
            </a:extLst>
          </p:cNvPr>
          <p:cNvGrpSpPr/>
          <p:nvPr/>
        </p:nvGrpSpPr>
        <p:grpSpPr>
          <a:xfrm>
            <a:off x="0" y="4585144"/>
            <a:ext cx="8449056" cy="596954"/>
            <a:chOff x="0" y="4474098"/>
            <a:chExt cx="9144000" cy="708000"/>
          </a:xfrm>
        </p:grpSpPr>
        <p:sp>
          <p:nvSpPr>
            <p:cNvPr id="9" name="Google Shape;74;p15">
              <a:extLst>
                <a:ext uri="{FF2B5EF4-FFF2-40B4-BE49-F238E27FC236}">
                  <a16:creationId xmlns:a16="http://schemas.microsoft.com/office/drawing/2014/main" id="{C24915E1-C0B5-0DEC-CDAD-CBB09071DCE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26A49819-AF39-8259-A0B3-4D74649D5429}"/>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AFBC642C-F647-0791-DCA7-0D523ADB2A8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821C6423-683D-842F-2FC3-0B59E2E614B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AE50777C-3811-03E1-39D8-AB2F32EAC50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1" name="Google Shape;79;p15">
              <a:extLst>
                <a:ext uri="{FF2B5EF4-FFF2-40B4-BE49-F238E27FC236}">
                  <a16:creationId xmlns:a16="http://schemas.microsoft.com/office/drawing/2014/main" id="{46070D58-85F6-2AA8-F856-AA679F85E9F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2FFC795C-089D-2846-8248-2C0A4F00C9E2}"/>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16" name="CaixaDeTexto 15">
            <a:extLst>
              <a:ext uri="{FF2B5EF4-FFF2-40B4-BE49-F238E27FC236}">
                <a16:creationId xmlns:a16="http://schemas.microsoft.com/office/drawing/2014/main" id="{3F6135A6-4C3E-5089-554E-D89A322CB212}"/>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12 a 14 de novembro / 2023</a:t>
            </a:r>
            <a:endParaRPr lang="pt-BR" sz="1500">
              <a:solidFill>
                <a:srgbClr val="8E60C0"/>
              </a:solidFill>
              <a:latin typeface="Gotham" panose="02000504050000020004" pitchFamily="2" charset="0"/>
            </a:endParaRPr>
          </a:p>
        </p:txBody>
      </p:sp>
      <p:sp>
        <p:nvSpPr>
          <p:cNvPr id="17" name="CaixaDeTexto 16">
            <a:extLst>
              <a:ext uri="{FF2B5EF4-FFF2-40B4-BE49-F238E27FC236}">
                <a16:creationId xmlns:a16="http://schemas.microsoft.com/office/drawing/2014/main" id="{965A0834-3C15-8F68-6F20-E39D7993B022}"/>
              </a:ext>
            </a:extLst>
          </p:cNvPr>
          <p:cNvSpPr txBox="1"/>
          <p:nvPr/>
        </p:nvSpPr>
        <p:spPr>
          <a:xfrm rot="992891">
            <a:off x="7236178" y="1840088"/>
            <a:ext cx="1162756" cy="923330"/>
          </a:xfrm>
          <a:prstGeom prst="rect">
            <a:avLst/>
          </a:prstGeom>
          <a:noFill/>
        </p:spPr>
        <p:txBody>
          <a:bodyPr wrap="square" rtlCol="0">
            <a:spAutoFit/>
          </a:bodyPr>
          <a:lstStyle/>
          <a:p>
            <a:r>
              <a:rPr lang="pt-BR" sz="5400"/>
              <a:t>👈🏿</a:t>
            </a:r>
          </a:p>
        </p:txBody>
      </p:sp>
      <p:sp>
        <p:nvSpPr>
          <p:cNvPr id="18" name="CaixaDeTexto 17">
            <a:extLst>
              <a:ext uri="{FF2B5EF4-FFF2-40B4-BE49-F238E27FC236}">
                <a16:creationId xmlns:a16="http://schemas.microsoft.com/office/drawing/2014/main" id="{8BC69C28-9E52-7758-9B9A-270BDCB37214}"/>
              </a:ext>
            </a:extLst>
          </p:cNvPr>
          <p:cNvSpPr txBox="1"/>
          <p:nvPr/>
        </p:nvSpPr>
        <p:spPr>
          <a:xfrm rot="992891">
            <a:off x="7236178" y="2872681"/>
            <a:ext cx="1162756" cy="923330"/>
          </a:xfrm>
          <a:prstGeom prst="rect">
            <a:avLst/>
          </a:prstGeom>
          <a:noFill/>
        </p:spPr>
        <p:txBody>
          <a:bodyPr wrap="square" rtlCol="0">
            <a:spAutoFit/>
          </a:bodyPr>
          <a:lstStyle/>
          <a:p>
            <a:r>
              <a:rPr lang="pt-BR" sz="5400"/>
              <a:t>👈🏿</a:t>
            </a:r>
          </a:p>
        </p:txBody>
      </p:sp>
    </p:spTree>
    <p:extLst>
      <p:ext uri="{BB962C8B-B14F-4D97-AF65-F5344CB8AC3E}">
        <p14:creationId xmlns:p14="http://schemas.microsoft.com/office/powerpoint/2010/main" val="2929511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rotWithShape="1">
          <a:blip r:embed="rId2"/>
          <a:srcRect l="10634" t="3073" r="4293" b="1975"/>
          <a:stretch/>
        </p:blipFill>
        <p:spPr>
          <a:xfrm>
            <a:off x="508000" y="47271"/>
            <a:ext cx="4064000" cy="4883856"/>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rotWithShape="1">
          <a:blip r:embed="rId3"/>
          <a:srcRect l="6915" t="6584" r="6913" b="1674"/>
          <a:stretch/>
        </p:blipFill>
        <p:spPr>
          <a:xfrm>
            <a:off x="4873837" y="212372"/>
            <a:ext cx="3762163" cy="4718755"/>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a:solidFill>
                <a:srgbClr val="7030A0"/>
              </a:solidFill>
              <a:latin typeface="Raleway" pitchFamily="2" charset="0"/>
              <a:cs typeface="Varela Round" pitchFamily="2" charset="-79"/>
            </a:endParaRPr>
          </a:p>
          <a:p>
            <a:pPr marL="114300" indent="0" algn="r">
              <a:lnSpc>
                <a:spcPct val="150000"/>
              </a:lnSpc>
              <a:buNone/>
            </a:pPr>
            <a:r>
              <a:rPr lang="en-US" b="1">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a:solidFill>
                  <a:srgbClr val="7030A0"/>
                </a:solidFill>
                <a:latin typeface="Gotham Black" pitchFamily="50" charset="0"/>
              </a:rPr>
              <a:t>CONCLUSÃO DA CONECTATONA</a:t>
            </a:r>
            <a:endParaRPr lang="pt-BR" sz="1500">
              <a:solidFill>
                <a:srgbClr val="7030A0"/>
              </a:solidFill>
              <a:latin typeface="Gotham" panose="02000504050000020004" pitchFamily="2" charset="0"/>
            </a:endParaRPr>
          </a:p>
        </p:txBody>
      </p:sp>
    </p:spTree>
    <p:extLst>
      <p:ext uri="{BB962C8B-B14F-4D97-AF65-F5344CB8AC3E}">
        <p14:creationId xmlns:p14="http://schemas.microsoft.com/office/powerpoint/2010/main" val="2233168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4" name="Picture 3">
            <a:extLst>
              <a:ext uri="{FF2B5EF4-FFF2-40B4-BE49-F238E27FC236}">
                <a16:creationId xmlns:a16="http://schemas.microsoft.com/office/drawing/2014/main" id="{FB5AA39B-EF1E-5B5C-DCD1-3D0330FC9221}"/>
              </a:ext>
            </a:extLst>
          </p:cNvPr>
          <p:cNvPicPr>
            <a:picLocks noChangeAspect="1"/>
          </p:cNvPicPr>
          <p:nvPr/>
        </p:nvPicPr>
        <p:blipFill rotWithShape="1">
          <a:blip r:embed="rId3"/>
          <a:srcRect b="17372"/>
          <a:stretch/>
        </p:blipFill>
        <p:spPr>
          <a:xfrm>
            <a:off x="0" y="0"/>
            <a:ext cx="9144000" cy="5143500"/>
          </a:xfrm>
          <a:prstGeom prst="rect">
            <a:avLst/>
          </a:prstGeom>
        </p:spPr>
      </p:pic>
      <p:sp>
        <p:nvSpPr>
          <p:cNvPr id="5" name="Google Shape;748;p75">
            <a:extLst>
              <a:ext uri="{FF2B5EF4-FFF2-40B4-BE49-F238E27FC236}">
                <a16:creationId xmlns:a16="http://schemas.microsoft.com/office/drawing/2014/main" id="{AAF41B40-62AE-735C-9A3C-BBEDC22804A5}"/>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a:latin typeface="Raleway"/>
                <a:ea typeface="Raleway"/>
                <a:cs typeface="Raleway"/>
                <a:sym typeface="Raleway"/>
              </a:rPr>
              <a:t>Brasil inscrito em duas categorias</a:t>
            </a:r>
            <a:endParaRPr sz="1050" b="1">
              <a:latin typeface="Raleway"/>
              <a:ea typeface="Raleway"/>
              <a:cs typeface="Raleway"/>
              <a:sym typeface="Raleway"/>
            </a:endParaRPr>
          </a:p>
          <a:p>
            <a:pPr algn="r">
              <a:lnSpc>
                <a:spcPct val="130000"/>
              </a:lnSpc>
              <a:buClr>
                <a:schemeClr val="dk1"/>
              </a:buClr>
              <a:buSzPts val="1100"/>
            </a:pPr>
            <a:r>
              <a:rPr lang="pt-BR" sz="900">
                <a:solidFill>
                  <a:schemeClr val="dk1"/>
                </a:solidFill>
                <a:latin typeface="Raleway"/>
                <a:ea typeface="Raleway"/>
                <a:cs typeface="Raleway"/>
                <a:sym typeface="Raleway"/>
              </a:rPr>
              <a:t>  IPS e Certificado de Vacinação </a:t>
            </a:r>
            <a:endParaRPr sz="1050" b="1">
              <a:ea typeface="Raleway"/>
              <a:cs typeface="Raleway"/>
              <a:sym typeface="Raleway"/>
            </a:endParaRPr>
          </a:p>
          <a:p>
            <a:pPr marL="54000" algn="r">
              <a:lnSpc>
                <a:spcPct val="130000"/>
              </a:lnSpc>
            </a:pPr>
            <a:endParaRPr sz="900" i="1">
              <a:latin typeface="Raleway"/>
              <a:ea typeface="Raleway"/>
              <a:cs typeface="Raleway"/>
              <a:sym typeface="Raleway"/>
            </a:endParaRPr>
          </a:p>
        </p:txBody>
      </p:sp>
      <p:sp>
        <p:nvSpPr>
          <p:cNvPr id="6" name="Google Shape;750;p75">
            <a:extLst>
              <a:ext uri="{FF2B5EF4-FFF2-40B4-BE49-F238E27FC236}">
                <a16:creationId xmlns:a16="http://schemas.microsoft.com/office/drawing/2014/main" id="{1A541399-F9F8-E195-07E4-7D3EB43FE999}"/>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a:latin typeface="Raleway"/>
                <a:ea typeface="Raleway"/>
                <a:cs typeface="Raleway"/>
                <a:sym typeface="Raleway"/>
              </a:rPr>
              <a:t>premiação e reconhecimento nas duas</a:t>
            </a:r>
            <a:endParaRPr sz="1050" b="1">
              <a:latin typeface="Raleway"/>
              <a:ea typeface="Raleway"/>
              <a:cs typeface="Raleway"/>
              <a:sym typeface="Raleway"/>
            </a:endParaRPr>
          </a:p>
        </p:txBody>
      </p:sp>
    </p:spTree>
    <p:extLst>
      <p:ext uri="{BB962C8B-B14F-4D97-AF65-F5344CB8AC3E}">
        <p14:creationId xmlns:p14="http://schemas.microsoft.com/office/powerpoint/2010/main" val="3619488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272" t="1062" r="4826" b="-172"/>
          <a:stretch/>
        </p:blipFill>
        <p:spPr>
          <a:xfrm>
            <a:off x="1546335" y="607836"/>
            <a:ext cx="1919111" cy="3234459"/>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1822097" y="-11289"/>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rotWithShape="1">
          <a:blip r:embed="rId4">
            <a:extLst>
              <a:ext uri="{28A0092B-C50C-407E-A947-70E740481C1C}">
                <a14:useLocalDpi xmlns:a14="http://schemas.microsoft.com/office/drawing/2010/main" val="0"/>
              </a:ext>
            </a:extLst>
          </a:blip>
          <a:srcRect l="433" r="5995"/>
          <a:stretch/>
        </p:blipFill>
        <p:spPr>
          <a:xfrm>
            <a:off x="3465446" y="607836"/>
            <a:ext cx="2147687" cy="2953941"/>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rotWithShape="1">
          <a:blip r:embed="rId5">
            <a:extLst>
              <a:ext uri="{28A0092B-C50C-407E-A947-70E740481C1C}">
                <a14:useLocalDpi xmlns:a14="http://schemas.microsoft.com/office/drawing/2010/main" val="0"/>
              </a:ext>
            </a:extLst>
          </a:blip>
          <a:srcRect l="1722" r="4297"/>
          <a:stretch/>
        </p:blipFill>
        <p:spPr>
          <a:xfrm>
            <a:off x="5604696" y="607836"/>
            <a:ext cx="2147688"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6"/>
          <a:stretch>
            <a:fillRect/>
          </a:stretch>
        </p:blipFill>
        <p:spPr>
          <a:xfrm>
            <a:off x="5087865" y="4527219"/>
            <a:ext cx="3181350" cy="48577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199" y="3144301"/>
            <a:ext cx="4167596" cy="187125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rotWithShape="1">
          <a:blip r:embed="rId8">
            <a:extLst>
              <a:ext uri="{28A0092B-C50C-407E-A947-70E740481C1C}">
                <a14:useLocalDpi xmlns:a14="http://schemas.microsoft.com/office/drawing/2010/main" val="0"/>
              </a:ext>
            </a:extLst>
          </a:blip>
          <a:srcRect l="3434" r="4660"/>
          <a:stretch/>
        </p:blipFill>
        <p:spPr>
          <a:xfrm>
            <a:off x="5097506" y="2778551"/>
            <a:ext cx="2923823" cy="157162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9"/>
          <a:stretch>
            <a:fillRect/>
          </a:stretch>
        </p:blipFill>
        <p:spPr>
          <a:xfrm>
            <a:off x="5087865" y="4117162"/>
            <a:ext cx="3181350" cy="4191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a:hlinkClick r:id="rId3"/>
              </a:rPr>
              <a:t>https://ips-brasil.web.app</a:t>
            </a:r>
            <a:endParaRPr lang="en-BR" sz="105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a:t>m</a:t>
            </a:r>
            <a:r>
              <a:rPr lang="en-BR" sz="1100" b="1"/>
              <a:t>inimalista</a:t>
            </a:r>
            <a:r>
              <a:rPr lang="pt-BR" sz="1100" b="1"/>
              <a:t> </a:t>
            </a:r>
            <a:r>
              <a:rPr lang="pt-BR" sz="1100"/>
              <a:t>|</a:t>
            </a:r>
            <a:r>
              <a:rPr lang="pt-BR" sz="1100" b="1"/>
              <a:t> a</a:t>
            </a:r>
            <a:r>
              <a:rPr lang="en-BR" sz="1100" b="1"/>
              <a:t>gnóstico </a:t>
            </a:r>
            <a:r>
              <a:rPr lang="pt-BR" sz="1100"/>
              <a:t>|</a:t>
            </a:r>
            <a:r>
              <a:rPr lang="pt-BR" sz="1100" b="1"/>
              <a:t> e</a:t>
            </a:r>
            <a:r>
              <a:rPr lang="en-BR" sz="1100" b="1"/>
              <a:t>xtensível</a:t>
            </a:r>
            <a:endParaRPr lang="pt-BR" sz="1100" b="1"/>
          </a:p>
          <a:p>
            <a:pPr marL="180975" lvl="1">
              <a:lnSpc>
                <a:spcPct val="150000"/>
              </a:lnSpc>
              <a:tabLst>
                <a:tab pos="3429000" algn="l"/>
              </a:tabLst>
            </a:pPr>
            <a:endParaRPr lang="en-BR" sz="1100" b="1"/>
          </a:p>
          <a:p>
            <a:pPr marL="180975" lvl="1">
              <a:lnSpc>
                <a:spcPct val="150000"/>
              </a:lnSpc>
              <a:tabLst>
                <a:tab pos="3429000" algn="l"/>
              </a:tabLst>
            </a:pPr>
            <a:r>
              <a:rPr lang="en-US" sz="1100" b="1"/>
              <a:t>define </a:t>
            </a:r>
            <a:r>
              <a:rPr lang="en-US" sz="1100" b="1" err="1"/>
              <a:t>identificadores</a:t>
            </a:r>
            <a:r>
              <a:rPr lang="en-US" sz="1100" b="1"/>
              <a:t> de </a:t>
            </a:r>
            <a:r>
              <a:rPr lang="en-US" sz="1100" b="1" err="1"/>
              <a:t>indivíduos</a:t>
            </a:r>
            <a:r>
              <a:rPr lang="en-US" sz="1100" b="1"/>
              <a:t> e </a:t>
            </a:r>
            <a:r>
              <a:rPr lang="en-US" sz="1100" b="1" err="1"/>
              <a:t>organizações</a:t>
            </a:r>
            <a:r>
              <a:rPr lang="en-US" sz="1100" b="1"/>
              <a:t> </a:t>
            </a:r>
            <a:r>
              <a:rPr lang="en-US" sz="1100"/>
              <a:t>|</a:t>
            </a:r>
            <a:r>
              <a:rPr lang="en-US" sz="1100" b="1"/>
              <a:t> </a:t>
            </a:r>
            <a:r>
              <a:rPr lang="en-US" sz="1100" b="1" err="1"/>
              <a:t>dicionários</a:t>
            </a:r>
            <a:r>
              <a:rPr lang="en-US" sz="1100" b="1"/>
              <a:t> e </a:t>
            </a:r>
            <a:r>
              <a:rPr lang="en-US" sz="1100" b="1" err="1"/>
              <a:t>vocabulários</a:t>
            </a:r>
            <a:r>
              <a:rPr lang="en-US" sz="1100" b="1"/>
              <a:t> </a:t>
            </a:r>
            <a:r>
              <a:rPr lang="en-US" sz="1100" b="1" err="1"/>
              <a:t>nacionais</a:t>
            </a:r>
            <a:r>
              <a:rPr lang="en-US" sz="1100" b="1"/>
              <a:t> </a:t>
            </a:r>
            <a:r>
              <a:rPr lang="en-US" sz="1100"/>
              <a:t>|</a:t>
            </a:r>
            <a:r>
              <a:rPr lang="en-US" sz="1100" b="1"/>
              <a:t> m</a:t>
            </a:r>
            <a:r>
              <a:rPr lang="en-BR" sz="1100" b="1"/>
              <a:t>apeamentos</a:t>
            </a:r>
            <a:endParaRPr lang="pt-BR" sz="1100" b="1"/>
          </a:p>
          <a:p>
            <a:pPr marL="180975" lvl="1">
              <a:lnSpc>
                <a:spcPct val="150000"/>
              </a:lnSpc>
              <a:tabLst>
                <a:tab pos="3429000" algn="l"/>
              </a:tabLst>
            </a:pPr>
            <a:endParaRPr lang="en-BR" sz="1100" b="1"/>
          </a:p>
          <a:p>
            <a:pPr marL="180975" lvl="1">
              <a:lnSpc>
                <a:spcPct val="150000"/>
              </a:lnSpc>
              <a:tabLst>
                <a:tab pos="3429000" algn="l"/>
              </a:tabLst>
            </a:pPr>
            <a:r>
              <a:rPr lang="en-BR" sz="1100" b="1"/>
              <a:t>poderá ser utilizado como o GI Nacional aberto e extensível, aderente ao FHIR R4</a:t>
            </a:r>
            <a:endParaRPr lang="pt-BR" sz="1100" b="1"/>
          </a:p>
          <a:p>
            <a:pPr marL="180975" lvl="1">
              <a:lnSpc>
                <a:spcPct val="150000"/>
              </a:lnSpc>
              <a:tabLst>
                <a:tab pos="3429000" algn="l"/>
              </a:tabLst>
            </a:pPr>
            <a:r>
              <a:rPr lang="pt-BR" sz="800" i="1"/>
              <a:t>(exemplo: </a:t>
            </a:r>
            <a:r>
              <a:rPr lang="en-US" sz="800" i="1" err="1"/>
              <a:t>Canadá</a:t>
            </a:r>
            <a:r>
              <a:rPr lang="en-US" sz="800" i="1"/>
              <a:t>) </a:t>
            </a:r>
            <a:endParaRPr lang="pt-BR" sz="1100" b="1"/>
          </a:p>
          <a:p>
            <a:pPr marL="180975" lvl="1">
              <a:lnSpc>
                <a:spcPct val="150000"/>
              </a:lnSpc>
              <a:tabLst>
                <a:tab pos="3429000" algn="l"/>
              </a:tabLst>
            </a:pPr>
            <a:endParaRPr lang="en-BR" sz="1100" b="1"/>
          </a:p>
          <a:p>
            <a:pPr marL="180975" lvl="1">
              <a:lnSpc>
                <a:spcPct val="150000"/>
              </a:lnSpc>
              <a:tabLst>
                <a:tab pos="3429000" algn="l"/>
              </a:tabLst>
            </a:pPr>
            <a:r>
              <a:rPr lang="pt-BR" sz="1100" b="1"/>
              <a:t>e</a:t>
            </a:r>
            <a:r>
              <a:rPr lang="en-BR" sz="1100" b="1"/>
              <a:t>struturante para interoperabilidade em âmbito nacional</a:t>
            </a:r>
            <a:endParaRPr lang="pt-BR" sz="1100" b="1"/>
          </a:p>
          <a:p>
            <a:pPr marL="180975" lvl="1">
              <a:lnSpc>
                <a:spcPct val="150000"/>
              </a:lnSpc>
              <a:tabLst>
                <a:tab pos="3429000" algn="l"/>
              </a:tabLst>
            </a:pPr>
            <a:r>
              <a:rPr lang="pt-BR" sz="800" i="1"/>
              <a:t>(exemplo: </a:t>
            </a:r>
            <a:r>
              <a:rPr lang="en-US" sz="800" i="1" err="1"/>
              <a:t>Projeto</a:t>
            </a:r>
            <a:r>
              <a:rPr lang="en-US" sz="800" i="1"/>
              <a:t> de </a:t>
            </a:r>
            <a:r>
              <a:rPr lang="en-US" sz="800" i="1" err="1"/>
              <a:t>Padronização</a:t>
            </a:r>
            <a:r>
              <a:rPr lang="en-US" sz="800" i="1"/>
              <a:t> e </a:t>
            </a:r>
            <a:r>
              <a:rPr lang="en-US" sz="800" i="1" err="1"/>
              <a:t>Qualificação</a:t>
            </a:r>
            <a:r>
              <a:rPr lang="en-US" sz="800" i="1"/>
              <a:t> dos Dados </a:t>
            </a:r>
            <a:r>
              <a:rPr lang="en-US" sz="800" i="1" err="1"/>
              <a:t>Assistenciais</a:t>
            </a:r>
            <a:r>
              <a:rPr lang="en-US" sz="800" i="1"/>
              <a:t> da </a:t>
            </a:r>
            <a:r>
              <a:rPr lang="en-US" sz="800" i="1" err="1"/>
              <a:t>Saúde</a:t>
            </a:r>
            <a:r>
              <a:rPr lang="en-US" sz="800" i="1"/>
              <a:t> </a:t>
            </a:r>
            <a:r>
              <a:rPr lang="en-US" sz="800" i="1" err="1"/>
              <a:t>Suplementar</a:t>
            </a:r>
            <a:r>
              <a:rPr lang="en-US" sz="800" i="1"/>
              <a:t> (PQDAS) </a:t>
            </a:r>
            <a:endParaRPr lang="en-BR" sz="1000" i="1"/>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O GUIA DE IMPLEMENTAÇÃO E SUA IMPORTÂNCIA</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1240428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a:hlinkClick r:id="rId2"/>
              </a:rPr>
              <a:t>https://ips-brasil.web.app</a:t>
            </a:r>
            <a:endParaRPr lang="en-BR" sz="105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CONTRIBUIÇÕES PARA A GOVERNANÇA DE DADOS - RNDS</a:t>
            </a:r>
            <a:endParaRPr lang="pt-BR" sz="1500">
              <a:solidFill>
                <a:srgbClr val="8E60C0"/>
              </a:solidFill>
              <a:latin typeface="Gotham" panose="02000504050000020004" pitchFamily="2" charset="0"/>
            </a:endParaRPr>
          </a:p>
        </p:txBody>
      </p:sp>
      <p:sp>
        <p:nvSpPr>
          <p:cNvPr id="2" name="Google Shape;748;p75">
            <a:extLst>
              <a:ext uri="{FF2B5EF4-FFF2-40B4-BE49-F238E27FC236}">
                <a16:creationId xmlns:a16="http://schemas.microsoft.com/office/drawing/2014/main" id="{CD5304DF-821C-3D77-6935-7E2A98ADAD3F}"/>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a:latin typeface="Raleway"/>
                <a:ea typeface="Raleway"/>
                <a:cs typeface="Raleway"/>
                <a:sym typeface="Raleway"/>
              </a:rPr>
              <a:t>estruturação de um repositório semântico para o Brasil</a:t>
            </a:r>
            <a:endParaRPr sz="1050" b="1">
              <a:latin typeface="Raleway"/>
              <a:ea typeface="Raleway"/>
              <a:cs typeface="Raleway"/>
              <a:sym typeface="Raleway"/>
            </a:endParaRPr>
          </a:p>
          <a:p>
            <a:pPr>
              <a:lnSpc>
                <a:spcPct val="130000"/>
              </a:lnSpc>
              <a:buClr>
                <a:schemeClr val="dk1"/>
              </a:buClr>
              <a:buSzPts val="1100"/>
            </a:pPr>
            <a:r>
              <a:rPr lang="pt-BR" sz="900">
                <a:solidFill>
                  <a:schemeClr val="dk1"/>
                </a:solidFill>
                <a:latin typeface="Raleway"/>
                <a:ea typeface="Raleway"/>
                <a:cs typeface="Raleway"/>
                <a:sym typeface="Raleway"/>
              </a:rPr>
              <a:t>  → </a:t>
            </a:r>
            <a:r>
              <a:rPr lang="pt-BR" sz="900">
                <a:solidFill>
                  <a:schemeClr val="dk1"/>
                </a:solidFill>
                <a:ea typeface="Raleway"/>
                <a:cs typeface="Raleway"/>
                <a:sym typeface="Raleway"/>
              </a:rPr>
              <a:t>compatível com o padrão </a:t>
            </a:r>
            <a:r>
              <a:rPr lang="pt-BR" sz="900" i="1">
                <a:solidFill>
                  <a:schemeClr val="dk1"/>
                </a:solidFill>
                <a:ea typeface="Raleway"/>
                <a:cs typeface="Raleway"/>
                <a:sym typeface="Raleway"/>
              </a:rPr>
              <a:t>CTS – Common </a:t>
            </a:r>
            <a:r>
              <a:rPr lang="pt-BR" sz="900" i="1" err="1">
                <a:solidFill>
                  <a:schemeClr val="dk1"/>
                </a:solidFill>
                <a:ea typeface="Raleway"/>
                <a:cs typeface="Raleway"/>
                <a:sym typeface="Raleway"/>
              </a:rPr>
              <a:t>Terminology</a:t>
            </a:r>
            <a:r>
              <a:rPr lang="pt-BR" sz="900" i="1">
                <a:solidFill>
                  <a:schemeClr val="dk1"/>
                </a:solidFill>
                <a:ea typeface="Raleway"/>
                <a:cs typeface="Raleway"/>
                <a:sym typeface="Raleway"/>
              </a:rPr>
              <a:t> Services | HL7</a:t>
            </a:r>
            <a:endParaRPr sz="1050" b="1">
              <a:ea typeface="Raleway"/>
              <a:cs typeface="Raleway"/>
              <a:sym typeface="Raleway"/>
            </a:endParaRPr>
          </a:p>
          <a:p>
            <a:pPr marL="54000">
              <a:lnSpc>
                <a:spcPct val="130000"/>
              </a:lnSpc>
            </a:pPr>
            <a:endParaRPr sz="900" i="1">
              <a:latin typeface="Raleway"/>
              <a:ea typeface="Raleway"/>
              <a:cs typeface="Raleway"/>
              <a:sym typeface="Raleway"/>
            </a:endParaRPr>
          </a:p>
        </p:txBody>
      </p:sp>
      <p:sp>
        <p:nvSpPr>
          <p:cNvPr id="3" name="Google Shape;749;p75">
            <a:extLst>
              <a:ext uri="{FF2B5EF4-FFF2-40B4-BE49-F238E27FC236}">
                <a16:creationId xmlns:a16="http://schemas.microsoft.com/office/drawing/2014/main" id="{1CB1C963-6D31-FD68-D3DF-2B488719EB53}"/>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4" name="Google Shape;750;p75">
            <a:extLst>
              <a:ext uri="{FF2B5EF4-FFF2-40B4-BE49-F238E27FC236}">
                <a16:creationId xmlns:a16="http://schemas.microsoft.com/office/drawing/2014/main" id="{BC3A29E3-FC2D-B7ED-8997-2D08E17A9598}"/>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a:latin typeface="Raleway"/>
                <a:ea typeface="Raleway"/>
                <a:cs typeface="Raleway"/>
                <a:sym typeface="Raleway"/>
              </a:rPr>
              <a:t>repositório com todas as terminologias utilizadas nos IPS </a:t>
            </a:r>
            <a:endParaRPr sz="1050" b="1">
              <a:latin typeface="Raleway"/>
              <a:ea typeface="Raleway"/>
              <a:cs typeface="Raleway"/>
              <a:sym typeface="Raleway"/>
            </a:endParaRPr>
          </a:p>
          <a:p>
            <a:pPr marL="54000">
              <a:lnSpc>
                <a:spcPct val="130000"/>
              </a:lnSpc>
              <a:buClr>
                <a:schemeClr val="dk1"/>
              </a:buClr>
              <a:buSzPts val="1100"/>
            </a:pPr>
            <a:r>
              <a:rPr lang="pt-BR" sz="900">
                <a:solidFill>
                  <a:schemeClr val="dk1"/>
                </a:solidFill>
                <a:latin typeface="Raleway"/>
                <a:ea typeface="Raleway"/>
                <a:cs typeface="Raleway"/>
                <a:sym typeface="Raleway"/>
              </a:rPr>
              <a:t>→ extensível para todas as terminologias do Sistema Único de Saúde</a:t>
            </a:r>
            <a:endParaRPr sz="900">
              <a:ea typeface="Raleway"/>
              <a:cs typeface="Raleway"/>
              <a:sym typeface="Raleway"/>
            </a:endParaRPr>
          </a:p>
        </p:txBody>
      </p:sp>
      <p:sp>
        <p:nvSpPr>
          <p:cNvPr id="17" name="Google Shape;751;p75">
            <a:extLst>
              <a:ext uri="{FF2B5EF4-FFF2-40B4-BE49-F238E27FC236}">
                <a16:creationId xmlns:a16="http://schemas.microsoft.com/office/drawing/2014/main" id="{C37D09AA-0F8C-0979-6A6E-C89E0F5DAF12}"/>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8" name="Google Shape;750;p75">
            <a:extLst>
              <a:ext uri="{FF2B5EF4-FFF2-40B4-BE49-F238E27FC236}">
                <a16:creationId xmlns:a16="http://schemas.microsoft.com/office/drawing/2014/main" id="{E55DE41B-E9A1-56C9-AC6A-62DE80E0E23A}"/>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a:latin typeface="Raleway"/>
                <a:ea typeface="Raleway"/>
                <a:cs typeface="Raleway"/>
                <a:sym typeface="Raleway"/>
              </a:rPr>
              <a:t>integrado com repositório clínico em FHIR </a:t>
            </a:r>
          </a:p>
          <a:p>
            <a:pPr marL="54000">
              <a:lnSpc>
                <a:spcPct val="130000"/>
              </a:lnSpc>
            </a:pPr>
            <a:r>
              <a:rPr lang="pt-BR" sz="900">
                <a:solidFill>
                  <a:schemeClr val="dk1"/>
                </a:solidFill>
                <a:latin typeface="Raleway"/>
                <a:ea typeface="Raleway"/>
                <a:cs typeface="Raleway"/>
                <a:sym typeface="Raleway"/>
              </a:rPr>
              <a:t>→ </a:t>
            </a:r>
            <a:r>
              <a:rPr lang="pt-BR" sz="900" i="1" err="1">
                <a:latin typeface="Calibri" panose="020F0502020204030204" pitchFamily="34" charset="0"/>
                <a:ea typeface="Arial" panose="020B0604020202020204" pitchFamily="34" charset="0"/>
                <a:cs typeface="Calibri" panose="020F0502020204030204" pitchFamily="34" charset="0"/>
              </a:rPr>
              <a:t>CodeSystems</a:t>
            </a:r>
            <a:r>
              <a:rPr lang="pt-BR" sz="900" i="1">
                <a:latin typeface="Calibri" panose="020F0502020204030204" pitchFamily="34" charset="0"/>
                <a:ea typeface="Arial" panose="020B0604020202020204" pitchFamily="34" charset="0"/>
                <a:cs typeface="Calibri" panose="020F0502020204030204" pitchFamily="34" charset="0"/>
              </a:rPr>
              <a:t>, </a:t>
            </a:r>
            <a:r>
              <a:rPr lang="pt-BR" sz="900" i="1" err="1">
                <a:latin typeface="Calibri" panose="020F0502020204030204" pitchFamily="34" charset="0"/>
                <a:ea typeface="Arial" panose="020B0604020202020204" pitchFamily="34" charset="0"/>
                <a:cs typeface="Calibri" panose="020F0502020204030204" pitchFamily="34" charset="0"/>
              </a:rPr>
              <a:t>ValueSetes</a:t>
            </a:r>
            <a:r>
              <a:rPr lang="pt-BR" sz="900" i="1">
                <a:latin typeface="Calibri" panose="020F0502020204030204" pitchFamily="34" charset="0"/>
                <a:ea typeface="Arial" panose="020B0604020202020204" pitchFamily="34" charset="0"/>
                <a:cs typeface="Calibri" panose="020F0502020204030204" pitchFamily="34" charset="0"/>
              </a:rPr>
              <a:t> e </a:t>
            </a:r>
            <a:r>
              <a:rPr lang="pt-BR" sz="900" i="1" err="1">
                <a:latin typeface="Calibri" panose="020F0502020204030204" pitchFamily="34" charset="0"/>
                <a:ea typeface="Arial" panose="020B0604020202020204" pitchFamily="34" charset="0"/>
                <a:cs typeface="Calibri" panose="020F0502020204030204" pitchFamily="34" charset="0"/>
              </a:rPr>
              <a:t>Cocept</a:t>
            </a:r>
            <a:r>
              <a:rPr lang="pt-BR" sz="900" i="1">
                <a:latin typeface="Calibri" panose="020F0502020204030204" pitchFamily="34" charset="0"/>
                <a:ea typeface="Arial" panose="020B0604020202020204" pitchFamily="34" charset="0"/>
                <a:cs typeface="Calibri" panose="020F0502020204030204" pitchFamily="34" charset="0"/>
              </a:rPr>
              <a:t> Maps </a:t>
            </a:r>
            <a:r>
              <a:rPr lang="pt-BR" sz="900">
                <a:latin typeface="Calibri" panose="020F0502020204030204" pitchFamily="34" charset="0"/>
                <a:ea typeface="Arial" panose="020B0604020202020204" pitchFamily="34" charset="0"/>
                <a:cs typeface="Calibri" panose="020F0502020204030204" pitchFamily="34" charset="0"/>
              </a:rPr>
              <a:t>conforme ISO/TS 12300</a:t>
            </a:r>
            <a:endParaRPr sz="900" i="1">
              <a:latin typeface="Raleway"/>
              <a:ea typeface="Raleway"/>
              <a:cs typeface="Raleway"/>
              <a:sym typeface="Raleway"/>
            </a:endParaRPr>
          </a:p>
        </p:txBody>
      </p:sp>
      <p:sp>
        <p:nvSpPr>
          <p:cNvPr id="19" name="Google Shape;750;p75">
            <a:extLst>
              <a:ext uri="{FF2B5EF4-FFF2-40B4-BE49-F238E27FC236}">
                <a16:creationId xmlns:a16="http://schemas.microsoft.com/office/drawing/2014/main" id="{320B42EE-9F71-947A-AFC7-B3F0FDED5D65}"/>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a:latin typeface="Raleway"/>
                <a:ea typeface="Raleway"/>
                <a:cs typeface="Raleway"/>
                <a:sym typeface="Raleway"/>
              </a:rPr>
              <a:t>disponibiliza API</a:t>
            </a:r>
            <a:endParaRPr sz="1050" b="1">
              <a:latin typeface="Raleway"/>
              <a:ea typeface="Raleway"/>
              <a:cs typeface="Raleway"/>
              <a:sym typeface="Raleway"/>
            </a:endParaRPr>
          </a:p>
          <a:p>
            <a:pPr marL="54000">
              <a:lnSpc>
                <a:spcPct val="130000"/>
              </a:lnSpc>
              <a:buClr>
                <a:schemeClr val="dk1"/>
              </a:buClr>
              <a:buSzPts val="1100"/>
            </a:pPr>
            <a:r>
              <a:rPr lang="pt-BR" sz="900">
                <a:solidFill>
                  <a:schemeClr val="dk1"/>
                </a:solidFill>
                <a:latin typeface="Raleway"/>
                <a:ea typeface="Raleway"/>
                <a:cs typeface="Raleway"/>
                <a:sym typeface="Raleway"/>
              </a:rPr>
              <a:t>→ </a:t>
            </a:r>
            <a:r>
              <a:rPr lang="pt-BR" sz="900">
                <a:solidFill>
                  <a:schemeClr val="dk1"/>
                </a:solidFill>
                <a:ea typeface="Raleway"/>
                <a:cs typeface="Raleway"/>
                <a:sym typeface="Raleway"/>
              </a:rPr>
              <a:t>consulta, tradução e expansão de vocabulários, com exportação de terminologias em planilhas CVS</a:t>
            </a:r>
            <a:endParaRPr sz="900">
              <a:latin typeface="Raleway"/>
              <a:ea typeface="Raleway"/>
              <a:cs typeface="Raleway"/>
              <a:sym typeface="Raleway"/>
            </a:endParaRPr>
          </a:p>
        </p:txBody>
      </p:sp>
      <p:sp>
        <p:nvSpPr>
          <p:cNvPr id="20" name="Google Shape;751;p75">
            <a:extLst>
              <a:ext uri="{FF2B5EF4-FFF2-40B4-BE49-F238E27FC236}">
                <a16:creationId xmlns:a16="http://schemas.microsoft.com/office/drawing/2014/main" id="{1F6F0EE7-0D4A-41BE-BC83-4508A8F7F5FE}"/>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3</a:t>
            </a:r>
            <a:endParaRPr sz="2100" b="1">
              <a:solidFill>
                <a:schemeClr val="lt1"/>
              </a:solidFill>
              <a:latin typeface="DM Sans"/>
              <a:ea typeface="DM Sans"/>
              <a:cs typeface="DM Sans"/>
              <a:sym typeface="DM Sans"/>
            </a:endParaRPr>
          </a:p>
        </p:txBody>
      </p:sp>
      <p:sp>
        <p:nvSpPr>
          <p:cNvPr id="21" name="Google Shape;751;p75">
            <a:extLst>
              <a:ext uri="{FF2B5EF4-FFF2-40B4-BE49-F238E27FC236}">
                <a16:creationId xmlns:a16="http://schemas.microsoft.com/office/drawing/2014/main" id="{BD03E672-5D7C-DA53-E887-EE213D1E293D}"/>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4</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041420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CD6C7A2-FDFD-C772-B59C-3A3163B5CC39}"/>
              </a:ext>
            </a:extLst>
          </p:cNvPr>
          <p:cNvSpPr txBox="1"/>
          <p:nvPr/>
        </p:nvSpPr>
        <p:spPr>
          <a:xfrm>
            <a:off x="3172178" y="284309"/>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EXECUÇÃO FINANCEIRA IPS BRASIL 2023</a:t>
            </a:r>
            <a:endParaRPr lang="pt-BR" sz="1500" dirty="0">
              <a:solidFill>
                <a:srgbClr val="8E60C0"/>
              </a:solidFill>
              <a:latin typeface="Gotham" panose="02000504050000020004" pitchFamily="2" charset="0"/>
            </a:endParaRPr>
          </a:p>
        </p:txBody>
      </p:sp>
      <p:pic>
        <p:nvPicPr>
          <p:cNvPr id="21" name="Imagem 20">
            <a:extLst>
              <a:ext uri="{FF2B5EF4-FFF2-40B4-BE49-F238E27FC236}">
                <a16:creationId xmlns:a16="http://schemas.microsoft.com/office/drawing/2014/main" id="{EC48D60B-2CDA-1977-54A4-10D22CFDB749}"/>
              </a:ext>
            </a:extLst>
          </p:cNvPr>
          <p:cNvPicPr>
            <a:picLocks noChangeAspect="1"/>
          </p:cNvPicPr>
          <p:nvPr/>
        </p:nvPicPr>
        <p:blipFill>
          <a:blip r:embed="rId2"/>
          <a:stretch>
            <a:fillRect/>
          </a:stretch>
        </p:blipFill>
        <p:spPr>
          <a:xfrm>
            <a:off x="0" y="607474"/>
            <a:ext cx="9144000" cy="4464000"/>
          </a:xfrm>
          <a:prstGeom prst="rect">
            <a:avLst/>
          </a:prstGeom>
        </p:spPr>
      </p:pic>
    </p:spTree>
    <p:extLst>
      <p:ext uri="{BB962C8B-B14F-4D97-AF65-F5344CB8AC3E}">
        <p14:creationId xmlns:p14="http://schemas.microsoft.com/office/powerpoint/2010/main" val="135681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a:solidFill>
                  <a:srgbClr val="7030A0"/>
                </a:solidFill>
                <a:latin typeface="Raleway" pitchFamily="2" charset="0"/>
                <a:cs typeface="Varela Round" pitchFamily="2" charset="-79"/>
              </a:rPr>
              <a:t>Casos de </a:t>
            </a:r>
            <a:r>
              <a:rPr lang="en-US" b="1" err="1">
                <a:solidFill>
                  <a:srgbClr val="7030A0"/>
                </a:solidFill>
                <a:latin typeface="Raleway" pitchFamily="2" charset="0"/>
                <a:cs typeface="Varela Round" pitchFamily="2" charset="-79"/>
              </a:rPr>
              <a:t>uso</a:t>
            </a:r>
            <a:r>
              <a:rPr lang="en-US" b="1">
                <a:solidFill>
                  <a:srgbClr val="7030A0"/>
                </a:solidFill>
                <a:latin typeface="Raleway" pitchFamily="2" charset="0"/>
                <a:cs typeface="Varela Round" pitchFamily="2" charset="-79"/>
              </a:rPr>
              <a:t> com </a:t>
            </a:r>
            <a:r>
              <a:rPr lang="en-US" b="1" err="1">
                <a:solidFill>
                  <a:srgbClr val="7030A0"/>
                </a:solidFill>
                <a:latin typeface="Raleway" pitchFamily="2" charset="0"/>
                <a:cs typeface="Varela Round" pitchFamily="2" charset="-79"/>
              </a:rPr>
              <a:t>respectivos</a:t>
            </a:r>
            <a:r>
              <a:rPr lang="en-US" b="1">
                <a:solidFill>
                  <a:srgbClr val="7030A0"/>
                </a:solidFill>
                <a:latin typeface="Raleway" pitchFamily="2" charset="0"/>
                <a:cs typeface="Varela Round" pitchFamily="2" charset="-79"/>
              </a:rPr>
              <a:t> </a:t>
            </a:r>
            <a:r>
              <a:rPr lang="en-US" b="1" err="1">
                <a:solidFill>
                  <a:srgbClr val="7030A0"/>
                </a:solidFill>
                <a:latin typeface="Raleway" pitchFamily="2" charset="0"/>
                <a:cs typeface="Varela Round" pitchFamily="2" charset="-79"/>
              </a:rPr>
              <a:t>modelos</a:t>
            </a:r>
            <a:r>
              <a:rPr lang="en-US" b="1">
                <a:solidFill>
                  <a:srgbClr val="7030A0"/>
                </a:solidFill>
                <a:latin typeface="Raleway" pitchFamily="2" charset="0"/>
                <a:cs typeface="Varela Round" pitchFamily="2" charset="-79"/>
              </a:rPr>
              <a:t> de </a:t>
            </a:r>
            <a:r>
              <a:rPr lang="en-US" b="1" err="1">
                <a:solidFill>
                  <a:srgbClr val="7030A0"/>
                </a:solidFill>
                <a:latin typeface="Raleway" pitchFamily="2" charset="0"/>
                <a:cs typeface="Varela Round" pitchFamily="2" charset="-79"/>
              </a:rPr>
              <a:t>informação</a:t>
            </a:r>
            <a:r>
              <a:rPr lang="en-US" b="1">
                <a:solidFill>
                  <a:srgbClr val="7030A0"/>
                </a:solidFill>
                <a:latin typeface="Raleway" pitchFamily="2" charset="0"/>
                <a:cs typeface="Varela Round" pitchFamily="2" charset="-79"/>
              </a:rPr>
              <a:t> e </a:t>
            </a:r>
            <a:r>
              <a:rPr lang="en-US" b="1" err="1">
                <a:solidFill>
                  <a:srgbClr val="7030A0"/>
                </a:solidFill>
                <a:latin typeface="Raleway" pitchFamily="2" charset="0"/>
                <a:cs typeface="Varela Round" pitchFamily="2" charset="-79"/>
              </a:rPr>
              <a:t>terminologias</a:t>
            </a:r>
            <a:r>
              <a:rPr lang="en-US" b="1">
                <a:solidFill>
                  <a:srgbClr val="7030A0"/>
                </a:solidFill>
                <a:latin typeface="Raleway" pitchFamily="2" charset="0"/>
                <a:cs typeface="Varela Round" pitchFamily="2" charset="-79"/>
              </a:rPr>
              <a:t> </a:t>
            </a:r>
            <a:r>
              <a:rPr lang="en-US" b="1" err="1">
                <a:solidFill>
                  <a:srgbClr val="7030A0"/>
                </a:solidFill>
                <a:latin typeface="Raleway" pitchFamily="2" charset="0"/>
                <a:cs typeface="Varela Round" pitchFamily="2" charset="-79"/>
              </a:rPr>
              <a:t>definidas</a:t>
            </a:r>
            <a:r>
              <a:rPr lang="en-US" b="1">
                <a:solidFill>
                  <a:srgbClr val="7030A0"/>
                </a:solidFill>
                <a:latin typeface="Raleway" pitchFamily="2" charset="0"/>
                <a:cs typeface="Varela Round" pitchFamily="2" charset="-79"/>
              </a:rPr>
              <a:t> para a coleta das </a:t>
            </a:r>
            <a:r>
              <a:rPr lang="en-US" b="1" err="1">
                <a:solidFill>
                  <a:srgbClr val="7030A0"/>
                </a:solidFill>
                <a:latin typeface="Raleway" pitchFamily="2" charset="0"/>
                <a:cs typeface="Varela Round" pitchFamily="2" charset="-79"/>
              </a:rPr>
              <a:t>informações</a:t>
            </a:r>
            <a:r>
              <a:rPr lang="en-US" b="1">
                <a:solidFill>
                  <a:srgbClr val="7030A0"/>
                </a:solidFill>
                <a:latin typeface="Raleway" pitchFamily="2" charset="0"/>
                <a:cs typeface="Varela Round" pitchFamily="2" charset="-79"/>
              </a:rPr>
              <a:t> das </a:t>
            </a:r>
            <a:r>
              <a:rPr lang="en-US" b="1" err="1">
                <a:solidFill>
                  <a:srgbClr val="7030A0"/>
                </a:solidFill>
                <a:latin typeface="Raleway" pitchFamily="2" charset="0"/>
                <a:cs typeface="Varela Round" pitchFamily="2" charset="-79"/>
              </a:rPr>
              <a:t>seções</a:t>
            </a:r>
            <a:r>
              <a:rPr lang="en-US" b="1">
                <a:solidFill>
                  <a:srgbClr val="7030A0"/>
                </a:solidFill>
                <a:latin typeface="Raleway" pitchFamily="2" charset="0"/>
                <a:cs typeface="Varela Round" pitchFamily="2" charset="-79"/>
              </a:rPr>
              <a:t>  </a:t>
            </a:r>
            <a:r>
              <a:rPr lang="en-US" b="1" err="1">
                <a:solidFill>
                  <a:srgbClr val="7030A0"/>
                </a:solidFill>
                <a:latin typeface="Raleway" pitchFamily="2" charset="0"/>
                <a:cs typeface="Varela Round" pitchFamily="2" charset="-79"/>
              </a:rPr>
              <a:t>obrigatórias</a:t>
            </a:r>
            <a:r>
              <a:rPr lang="en-US" b="1">
                <a:solidFill>
                  <a:srgbClr val="7030A0"/>
                </a:solidFill>
                <a:latin typeface="Raleway" pitchFamily="2" charset="0"/>
                <a:cs typeface="Varela Round" pitchFamily="2" charset="-79"/>
              </a:rPr>
              <a:t> e </a:t>
            </a:r>
            <a:r>
              <a:rPr lang="en-US" b="1" err="1">
                <a:solidFill>
                  <a:srgbClr val="7030A0"/>
                </a:solidFill>
                <a:latin typeface="Raleway" pitchFamily="2" charset="0"/>
                <a:cs typeface="Varela Round" pitchFamily="2" charset="-79"/>
              </a:rPr>
              <a:t>recomendadas</a:t>
            </a:r>
            <a:r>
              <a:rPr lang="en-US" b="1">
                <a:solidFill>
                  <a:srgbClr val="7030A0"/>
                </a:solidFill>
                <a:latin typeface="Raleway" pitchFamily="2" charset="0"/>
                <a:cs typeface="Varela Round" pitchFamily="2" charset="-79"/>
              </a:rPr>
              <a:t> do </a:t>
            </a:r>
            <a:r>
              <a:rPr lang="en-US" b="1" err="1">
                <a:solidFill>
                  <a:srgbClr val="7030A0"/>
                </a:solidFill>
                <a:latin typeface="Raleway" pitchFamily="2" charset="0"/>
                <a:cs typeface="Varela Round" pitchFamily="2" charset="-79"/>
              </a:rPr>
              <a:t>Sumário</a:t>
            </a:r>
            <a:r>
              <a:rPr lang="en-US" b="1">
                <a:solidFill>
                  <a:srgbClr val="7030A0"/>
                </a:solidFill>
                <a:latin typeface="Raleway" pitchFamily="2" charset="0"/>
                <a:cs typeface="Varela Round" pitchFamily="2" charset="-79"/>
              </a:rPr>
              <a:t> </a:t>
            </a:r>
            <a:r>
              <a:rPr lang="en-US" b="1" err="1">
                <a:solidFill>
                  <a:srgbClr val="7030A0"/>
                </a:solidFill>
                <a:latin typeface="Raleway" pitchFamily="2" charset="0"/>
                <a:cs typeface="Varela Round" pitchFamily="2" charset="-79"/>
              </a:rPr>
              <a:t>Internacional</a:t>
            </a:r>
            <a:r>
              <a:rPr lang="en-US" b="1">
                <a:solidFill>
                  <a:srgbClr val="7030A0"/>
                </a:solidFill>
                <a:latin typeface="Raleway" pitchFamily="2" charset="0"/>
                <a:cs typeface="Varela Round" pitchFamily="2" charset="-79"/>
              </a:rPr>
              <a:t> do </a:t>
            </a:r>
            <a:r>
              <a:rPr lang="en-US" b="1" err="1">
                <a:solidFill>
                  <a:srgbClr val="7030A0"/>
                </a:solidFill>
                <a:latin typeface="Raleway" pitchFamily="2" charset="0"/>
                <a:cs typeface="Varela Round" pitchFamily="2" charset="-79"/>
              </a:rPr>
              <a:t>Paciente</a:t>
            </a:r>
            <a:endParaRPr lang="en-US" b="1">
              <a:solidFill>
                <a:srgbClr val="7030A0"/>
              </a:solidFill>
              <a:latin typeface="Raleway" pitchFamily="2" charset="0"/>
              <a:cs typeface="Varela Round" pitchFamily="2" charset="-79"/>
            </a:endParaRPr>
          </a:p>
          <a:p>
            <a:pPr marL="114300" indent="0">
              <a:spcBef>
                <a:spcPts val="600"/>
              </a:spcBef>
              <a:spcAft>
                <a:spcPts val="600"/>
              </a:spcAft>
              <a:buNone/>
            </a:pPr>
            <a:r>
              <a:rPr lang="en-BR" b="1">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a:solidFill>
                <a:srgbClr val="7030A0"/>
              </a:solidFill>
              <a:latin typeface="Raleway" pitchFamily="2" charset="0"/>
              <a:cs typeface="Varela Round" pitchFamily="2" charset="-79"/>
            </a:endParaRPr>
          </a:p>
          <a:p>
            <a:pPr marL="0" indent="0">
              <a:buNone/>
            </a:pPr>
            <a:endParaRPr lang="en-BR" b="1">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PRÓXIMOS PASSOS</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3344369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48;p75">
            <a:extLst>
              <a:ext uri="{FF2B5EF4-FFF2-40B4-BE49-F238E27FC236}">
                <a16:creationId xmlns:a16="http://schemas.microsoft.com/office/drawing/2014/main" id="{99A6B6BD-335D-726B-35F9-AE9E8FDE8FF2}"/>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status do Projeto</a:t>
            </a:r>
            <a:endParaRPr sz="1050" b="1">
              <a:latin typeface="Raleway"/>
              <a:ea typeface="Raleway"/>
              <a:cs typeface="Raleway"/>
              <a:sym typeface="Raleway"/>
            </a:endParaRPr>
          </a:p>
        </p:txBody>
      </p:sp>
      <p:sp>
        <p:nvSpPr>
          <p:cNvPr id="4" name="Google Shape;749;p75">
            <a:extLst>
              <a:ext uri="{FF2B5EF4-FFF2-40B4-BE49-F238E27FC236}">
                <a16:creationId xmlns:a16="http://schemas.microsoft.com/office/drawing/2014/main" id="{3BEE5DBA-9E61-C4AD-B502-426888EBEB9F}"/>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5" name="Google Shape;750;p75">
            <a:extLst>
              <a:ext uri="{FF2B5EF4-FFF2-40B4-BE49-F238E27FC236}">
                <a16:creationId xmlns:a16="http://schemas.microsoft.com/office/drawing/2014/main" id="{61EB2138-2298-64A6-C347-72140DED9529}"/>
              </a:ext>
            </a:extLst>
          </p:cNvPr>
          <p:cNvSpPr/>
          <p:nvPr/>
        </p:nvSpPr>
        <p:spPr>
          <a:xfrm>
            <a:off x="1397452" y="1488622"/>
            <a:ext cx="583959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próximos passos IPS -2024 </a:t>
            </a:r>
            <a:endParaRPr sz="1050" b="1">
              <a:latin typeface="Raleway"/>
              <a:ea typeface="Raleway"/>
              <a:cs typeface="Raleway"/>
              <a:sym typeface="Raleway"/>
            </a:endParaRPr>
          </a:p>
        </p:txBody>
      </p:sp>
      <p:sp>
        <p:nvSpPr>
          <p:cNvPr id="6" name="Google Shape;751;p75">
            <a:extLst>
              <a:ext uri="{FF2B5EF4-FFF2-40B4-BE49-F238E27FC236}">
                <a16:creationId xmlns:a16="http://schemas.microsoft.com/office/drawing/2014/main" id="{A68FA24B-6A52-1C46-F813-FA4811A58564}"/>
              </a:ext>
            </a:extLst>
          </p:cNvPr>
          <p:cNvSpPr/>
          <p:nvPr/>
        </p:nvSpPr>
        <p:spPr>
          <a:xfrm>
            <a:off x="1036750" y="15579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8" name="Google Shape;750;p75">
            <a:extLst>
              <a:ext uri="{FF2B5EF4-FFF2-40B4-BE49-F238E27FC236}">
                <a16:creationId xmlns:a16="http://schemas.microsoft.com/office/drawing/2014/main" id="{A1FE6B17-A720-4FEC-7557-925D129622E4}"/>
              </a:ext>
            </a:extLst>
          </p:cNvPr>
          <p:cNvSpPr/>
          <p:nvPr/>
        </p:nvSpPr>
        <p:spPr>
          <a:xfrm>
            <a:off x="1727857" y="2175303"/>
            <a:ext cx="583959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publicações e participações em eventos</a:t>
            </a:r>
          </a:p>
        </p:txBody>
      </p:sp>
      <p:sp>
        <p:nvSpPr>
          <p:cNvPr id="9" name="Google Shape;750;p75">
            <a:extLst>
              <a:ext uri="{FF2B5EF4-FFF2-40B4-BE49-F238E27FC236}">
                <a16:creationId xmlns:a16="http://schemas.microsoft.com/office/drawing/2014/main" id="{3A89A013-4F0F-AA3D-7A47-1B6A11BCEE97}"/>
              </a:ext>
            </a:extLst>
          </p:cNvPr>
          <p:cNvSpPr/>
          <p:nvPr/>
        </p:nvSpPr>
        <p:spPr>
          <a:xfrm>
            <a:off x="2067095" y="2861984"/>
            <a:ext cx="583959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Plataforma Mangará</a:t>
            </a:r>
            <a:endParaRPr sz="1050" b="1">
              <a:latin typeface="Raleway"/>
              <a:ea typeface="Raleway"/>
              <a:cs typeface="Raleway"/>
              <a:sym typeface="Raleway"/>
            </a:endParaRPr>
          </a:p>
        </p:txBody>
      </p:sp>
      <p:sp>
        <p:nvSpPr>
          <p:cNvPr id="14" name="Google Shape;751;p75">
            <a:extLst>
              <a:ext uri="{FF2B5EF4-FFF2-40B4-BE49-F238E27FC236}">
                <a16:creationId xmlns:a16="http://schemas.microsoft.com/office/drawing/2014/main" id="{3B0ACCCE-980D-E5E4-CB65-1E7097B0EAC1}"/>
              </a:ext>
            </a:extLst>
          </p:cNvPr>
          <p:cNvSpPr/>
          <p:nvPr/>
        </p:nvSpPr>
        <p:spPr>
          <a:xfrm>
            <a:off x="1397452" y="224460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3</a:t>
            </a:r>
            <a:endParaRPr sz="2100" b="1">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5AF38BA5-B121-AFC8-BF93-BC3093060A55}"/>
              </a:ext>
            </a:extLst>
          </p:cNvPr>
          <p:cNvSpPr/>
          <p:nvPr/>
        </p:nvSpPr>
        <p:spPr>
          <a:xfrm>
            <a:off x="1727857" y="2931284"/>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4</a:t>
            </a:r>
            <a:endParaRPr sz="2100" b="1">
              <a:solidFill>
                <a:schemeClr val="lt1"/>
              </a:solidFill>
              <a:latin typeface="DM Sans"/>
              <a:ea typeface="DM Sans"/>
              <a:cs typeface="DM Sans"/>
              <a:sym typeface="DM Sans"/>
            </a:endParaRPr>
          </a:p>
        </p:txBody>
      </p:sp>
      <p:sp>
        <p:nvSpPr>
          <p:cNvPr id="20" name="CaixaDeTexto 19">
            <a:extLst>
              <a:ext uri="{FF2B5EF4-FFF2-40B4-BE49-F238E27FC236}">
                <a16:creationId xmlns:a16="http://schemas.microsoft.com/office/drawing/2014/main" id="{9C64C84E-21D9-4639-9A7C-7C8AF6022CC2}"/>
              </a:ext>
            </a:extLst>
          </p:cNvPr>
          <p:cNvSpPr txBox="1"/>
          <p:nvPr/>
        </p:nvSpPr>
        <p:spPr>
          <a:xfrm>
            <a:off x="3756074" y="357021"/>
            <a:ext cx="4897292" cy="323165"/>
          </a:xfrm>
          <a:prstGeom prst="rect">
            <a:avLst/>
          </a:prstGeom>
          <a:noFill/>
        </p:spPr>
        <p:txBody>
          <a:bodyPr wrap="square" rtlCol="0">
            <a:spAutoFit/>
          </a:bodyPr>
          <a:lstStyle/>
          <a:p>
            <a:pPr algn="r"/>
            <a:r>
              <a:rPr lang="pt-BR" sz="1500" b="1">
                <a:solidFill>
                  <a:srgbClr val="8E60C0"/>
                </a:solidFill>
                <a:latin typeface="Gotham Black" pitchFamily="50" charset="0"/>
              </a:rPr>
              <a:t>NOSSA AGENDA</a:t>
            </a:r>
            <a:endParaRPr lang="pt-BR" sz="1500">
              <a:solidFill>
                <a:srgbClr val="8E60C0"/>
              </a:solidFill>
              <a:latin typeface="Gotham" panose="02000504050000020004" pitchFamily="2" charset="0"/>
            </a:endParaRPr>
          </a:p>
        </p:txBody>
      </p:sp>
      <p:sp>
        <p:nvSpPr>
          <p:cNvPr id="2" name="Google Shape;750;p75">
            <a:extLst>
              <a:ext uri="{FF2B5EF4-FFF2-40B4-BE49-F238E27FC236}">
                <a16:creationId xmlns:a16="http://schemas.microsoft.com/office/drawing/2014/main" id="{0E0CA7A3-CB79-60F7-7270-0575B79943D0}"/>
              </a:ext>
            </a:extLst>
          </p:cNvPr>
          <p:cNvSpPr/>
          <p:nvPr/>
        </p:nvSpPr>
        <p:spPr>
          <a:xfrm>
            <a:off x="2409742" y="3555452"/>
            <a:ext cx="583959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WHO </a:t>
            </a:r>
            <a:r>
              <a:rPr lang="pt-BR" sz="1050" b="1" err="1">
                <a:latin typeface="Raleway"/>
                <a:ea typeface="Raleway"/>
                <a:cs typeface="Raleway"/>
                <a:sym typeface="Raleway"/>
              </a:rPr>
              <a:t>Smart</a:t>
            </a:r>
            <a:r>
              <a:rPr lang="pt-BR" sz="1050" b="1">
                <a:latin typeface="Raleway"/>
                <a:ea typeface="Raleway"/>
                <a:cs typeface="Raleway"/>
                <a:sym typeface="Raleway"/>
              </a:rPr>
              <a:t> </a:t>
            </a:r>
            <a:r>
              <a:rPr lang="pt-BR" sz="1050" b="1" err="1">
                <a:latin typeface="Raleway"/>
                <a:ea typeface="Raleway"/>
                <a:cs typeface="Raleway"/>
                <a:sym typeface="Raleway"/>
              </a:rPr>
              <a:t>Guidelines</a:t>
            </a:r>
            <a:endParaRPr lang="pt-BR" sz="1050" b="1">
              <a:latin typeface="Raleway"/>
              <a:ea typeface="Raleway"/>
              <a:cs typeface="Raleway"/>
              <a:sym typeface="Raleway"/>
            </a:endParaRPr>
          </a:p>
        </p:txBody>
      </p:sp>
      <p:sp>
        <p:nvSpPr>
          <p:cNvPr id="7" name="Google Shape;751;p75">
            <a:extLst>
              <a:ext uri="{FF2B5EF4-FFF2-40B4-BE49-F238E27FC236}">
                <a16:creationId xmlns:a16="http://schemas.microsoft.com/office/drawing/2014/main" id="{E8F06543-232F-8462-E3A0-FFBEF8662305}"/>
              </a:ext>
            </a:extLst>
          </p:cNvPr>
          <p:cNvSpPr/>
          <p:nvPr/>
        </p:nvSpPr>
        <p:spPr>
          <a:xfrm>
            <a:off x="2067095" y="362475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5</a:t>
            </a:r>
            <a:endParaRPr sz="2100" b="1">
              <a:solidFill>
                <a:schemeClr val="lt1"/>
              </a:solidFill>
              <a:latin typeface="DM Sans"/>
              <a:ea typeface="DM Sans"/>
              <a:cs typeface="DM Sans"/>
              <a:sym typeface="DM Sans"/>
            </a:endParaRPr>
          </a:p>
        </p:txBody>
      </p:sp>
      <p:grpSp>
        <p:nvGrpSpPr>
          <p:cNvPr id="10" name="Google Shape;73;p15">
            <a:extLst>
              <a:ext uri="{FF2B5EF4-FFF2-40B4-BE49-F238E27FC236}">
                <a16:creationId xmlns:a16="http://schemas.microsoft.com/office/drawing/2014/main" id="{2737BBC7-092E-1116-E298-0AA04279F15D}"/>
              </a:ext>
            </a:extLst>
          </p:cNvPr>
          <p:cNvGrpSpPr/>
          <p:nvPr/>
        </p:nvGrpSpPr>
        <p:grpSpPr>
          <a:xfrm>
            <a:off x="0" y="4474098"/>
            <a:ext cx="9144000" cy="708000"/>
            <a:chOff x="0" y="4474098"/>
            <a:chExt cx="9144000" cy="708000"/>
          </a:xfrm>
        </p:grpSpPr>
        <p:sp>
          <p:nvSpPr>
            <p:cNvPr id="11" name="Google Shape;74;p15">
              <a:extLst>
                <a:ext uri="{FF2B5EF4-FFF2-40B4-BE49-F238E27FC236}">
                  <a16:creationId xmlns:a16="http://schemas.microsoft.com/office/drawing/2014/main" id="{A8D2525B-ABBF-683C-FEFC-C171DD9BD26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75;p15">
              <a:extLst>
                <a:ext uri="{FF2B5EF4-FFF2-40B4-BE49-F238E27FC236}">
                  <a16:creationId xmlns:a16="http://schemas.microsoft.com/office/drawing/2014/main" id="{5640252B-E4DB-7DA5-653E-CAD5377C2D1B}"/>
                </a:ext>
              </a:extLst>
            </p:cNvPr>
            <p:cNvGrpSpPr/>
            <p:nvPr/>
          </p:nvGrpSpPr>
          <p:grpSpPr>
            <a:xfrm>
              <a:off x="5592275" y="4645600"/>
              <a:ext cx="1216631" cy="485275"/>
              <a:chOff x="7676800" y="4493200"/>
              <a:chExt cx="1216631" cy="485275"/>
            </a:xfrm>
          </p:grpSpPr>
          <p:sp>
            <p:nvSpPr>
              <p:cNvPr id="17" name="Google Shape;76;p15">
                <a:extLst>
                  <a:ext uri="{FF2B5EF4-FFF2-40B4-BE49-F238E27FC236}">
                    <a16:creationId xmlns:a16="http://schemas.microsoft.com/office/drawing/2014/main" id="{E7792CA3-0D00-8379-0E4F-9BCB9FC824B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ED763208-93A1-7EDC-B45C-B39C85A6DB8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F7EAD7D8-9BB3-DD35-8E91-E958E2139188}"/>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3" name="Google Shape;79;p15">
              <a:extLst>
                <a:ext uri="{FF2B5EF4-FFF2-40B4-BE49-F238E27FC236}">
                  <a16:creationId xmlns:a16="http://schemas.microsoft.com/office/drawing/2014/main" id="{A73E2BEE-7D2F-8B96-839D-0CB58B85527F}"/>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4DCFAB11-4792-8500-8502-F638351CEEDF}"/>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22419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7674" y="211369"/>
            <a:ext cx="1301619" cy="2012331"/>
            <a:chOff x="7097608" y="1193409"/>
            <a:chExt cx="1735491" cy="2683106"/>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18" b="11355"/>
            <a:stretch/>
          </p:blipFill>
          <p:spPr>
            <a:xfrm>
              <a:off x="7338881" y="1193409"/>
              <a:ext cx="1268434" cy="1613873"/>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969515" y="3003068"/>
            <a:ext cx="1590675" cy="1893541"/>
            <a:chOff x="8072508" y="4368354"/>
            <a:chExt cx="2120900" cy="2524721"/>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072508" y="6092856"/>
              <a:ext cx="2120900" cy="800219"/>
            </a:xfrm>
            <a:prstGeom prst="rect">
              <a:avLst/>
            </a:prstGeom>
            <a:noFill/>
          </p:spPr>
          <p:txBody>
            <a:bodyPr wrap="square">
              <a:spAutoFit/>
            </a:bodyPr>
            <a:lstStyle/>
            <a:p>
              <a:pPr algn="ctr"/>
              <a:r>
                <a:rPr lang="en-BR" sz="1100" b="1">
                  <a:solidFill>
                    <a:srgbClr val="7030A0"/>
                  </a:solidFill>
                </a:rPr>
                <a:t>Beatriz</a:t>
              </a:r>
              <a:endParaRPr lang="pt-BR" sz="1100" b="1">
                <a:solidFill>
                  <a:srgbClr val="7030A0"/>
                </a:solidFill>
              </a:endParaRPr>
            </a:p>
            <a:p>
              <a:pPr algn="ctr"/>
              <a:r>
                <a:rPr lang="en-BR" sz="1100" b="1">
                  <a:solidFill>
                    <a:srgbClr val="7030A0"/>
                  </a:solidFill>
                </a:rPr>
                <a:t>de Faria</a:t>
              </a:r>
            </a:p>
            <a:p>
              <a:pPr algn="ctr"/>
              <a:r>
                <a:rPr lang="en-BR" sz="1100" b="1">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904956" y="3044580"/>
            <a:ext cx="1590675" cy="2183322"/>
            <a:chOff x="4241195" y="4504295"/>
            <a:chExt cx="2120900" cy="2911096"/>
          </a:xfrm>
        </p:grpSpPr>
        <p:sp>
          <p:nvSpPr>
            <p:cNvPr id="18" name="TextBox 17">
              <a:extLst>
                <a:ext uri="{FF2B5EF4-FFF2-40B4-BE49-F238E27FC236}">
                  <a16:creationId xmlns:a16="http://schemas.microsoft.com/office/drawing/2014/main" id="{0E021934-93E8-6AA0-9BB1-C978E8F8BD01}"/>
                </a:ext>
              </a:extLst>
            </p:cNvPr>
            <p:cNvSpPr txBox="1"/>
            <p:nvPr/>
          </p:nvSpPr>
          <p:spPr>
            <a:xfrm>
              <a:off x="4241195" y="5972751"/>
              <a:ext cx="2120900" cy="1442640"/>
            </a:xfrm>
            <a:prstGeom prst="ellipse">
              <a:avLst/>
            </a:prstGeom>
            <a:noFill/>
          </p:spPr>
          <p:txBody>
            <a:bodyPr wrap="square">
              <a:spAutoFit/>
            </a:bodyPr>
            <a:lstStyle/>
            <a:p>
              <a:pPr algn="ctr"/>
              <a:r>
                <a:rPr lang="en-US" sz="1100" b="1" err="1">
                  <a:solidFill>
                    <a:srgbClr val="7030A0"/>
                  </a:solidFill>
                </a:rPr>
                <a:t>Vinícius</a:t>
              </a:r>
              <a:r>
                <a:rPr lang="en-US" sz="1100" b="1">
                  <a:solidFill>
                    <a:srgbClr val="7030A0"/>
                  </a:solidFill>
                </a:rPr>
                <a:t> </a:t>
              </a:r>
              <a:r>
                <a:rPr lang="en-US" sz="1100" b="1" err="1">
                  <a:solidFill>
                    <a:srgbClr val="7030A0"/>
                  </a:solidFill>
                </a:rPr>
                <a:t>Cézar</a:t>
              </a:r>
              <a:endParaRPr lang="en-US" sz="1100" b="1">
                <a:solidFill>
                  <a:srgbClr val="7030A0"/>
                </a:solidFill>
              </a:endParaRPr>
            </a:p>
            <a:p>
              <a:pPr algn="ctr"/>
              <a:r>
                <a:rPr lang="en-US" sz="1100" b="1">
                  <a:solidFill>
                    <a:srgbClr val="7030A0"/>
                  </a:solidFill>
                </a:rPr>
                <a:t>da Silva Moreira</a:t>
              </a:r>
              <a:endParaRPr lang="en-BR" sz="1100" b="1">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73131" y="3067143"/>
            <a:ext cx="1638169" cy="2250013"/>
            <a:chOff x="-183101" y="4224963"/>
            <a:chExt cx="2184225" cy="3000016"/>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183101" y="5796765"/>
              <a:ext cx="2184225" cy="1428214"/>
            </a:xfrm>
            <a:prstGeom prst="ellipse">
              <a:avLst/>
            </a:prstGeom>
            <a:noFill/>
          </p:spPr>
          <p:txBody>
            <a:bodyPr wrap="square">
              <a:spAutoFit/>
            </a:bodyPr>
            <a:lstStyle/>
            <a:p>
              <a:pPr algn="ctr"/>
              <a:r>
                <a:rPr lang="en-BR" sz="1100" b="1">
                  <a:solidFill>
                    <a:srgbClr val="7030A0"/>
                  </a:solidFill>
                  <a:latin typeface="Arial" panose="020B0604020202020204" pitchFamily="34" charset="0"/>
                  <a:cs typeface="Arial" panose="020B0604020202020204" pitchFamily="34" charset="0"/>
                </a:rPr>
                <a:t> </a:t>
              </a:r>
              <a:r>
                <a:rPr lang="en-US" sz="1100" b="1">
                  <a:solidFill>
                    <a:srgbClr val="7030A0"/>
                  </a:solidFill>
                  <a:latin typeface="Arial" panose="020B0604020202020204" pitchFamily="34" charset="0"/>
                  <a:cs typeface="Arial" panose="020B0604020202020204" pitchFamily="34" charset="0"/>
                </a:rPr>
                <a:t>Olusegun Cid </a:t>
              </a:r>
              <a:r>
                <a:rPr lang="en-US" sz="1100" b="1" err="1">
                  <a:solidFill>
                    <a:srgbClr val="7030A0"/>
                  </a:solidFill>
                  <a:latin typeface="Arial" panose="020B0604020202020204" pitchFamily="34" charset="0"/>
                  <a:cs typeface="Arial" panose="020B0604020202020204" pitchFamily="34" charset="0"/>
                </a:rPr>
                <a:t>Symed</a:t>
              </a:r>
              <a:r>
                <a:rPr lang="en-US" sz="1100" b="1">
                  <a:solidFill>
                    <a:srgbClr val="7030A0"/>
                  </a:solidFill>
                  <a:latin typeface="Arial" panose="020B0604020202020204" pitchFamily="34" charset="0"/>
                  <a:cs typeface="Arial" panose="020B0604020202020204" pitchFamily="34" charset="0"/>
                </a:rPr>
                <a:t> Akognon</a:t>
              </a:r>
            </a:p>
            <a:p>
              <a:pPr algn="ctr"/>
              <a:endParaRPr lang="en-BR" sz="105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403570" y="3035591"/>
            <a:ext cx="1590675" cy="2074027"/>
            <a:chOff x="1706465" y="4251579"/>
            <a:chExt cx="2120900" cy="2765368"/>
          </a:xfrm>
        </p:grpSpPr>
        <p:sp>
          <p:nvSpPr>
            <p:cNvPr id="33" name="TextBox 32">
              <a:extLst>
                <a:ext uri="{FF2B5EF4-FFF2-40B4-BE49-F238E27FC236}">
                  <a16:creationId xmlns:a16="http://schemas.microsoft.com/office/drawing/2014/main" id="{FAFDCCA2-6CA7-FD87-E78F-2BF896F8EEEE}"/>
                </a:ext>
              </a:extLst>
            </p:cNvPr>
            <p:cNvSpPr txBox="1"/>
            <p:nvPr/>
          </p:nvSpPr>
          <p:spPr>
            <a:xfrm>
              <a:off x="1706465" y="5991026"/>
              <a:ext cx="2120900" cy="1025921"/>
            </a:xfrm>
            <a:prstGeom prst="rect">
              <a:avLst/>
            </a:prstGeom>
            <a:noFill/>
          </p:spPr>
          <p:txBody>
            <a:bodyPr wrap="square">
              <a:spAutoFit/>
            </a:bodyPr>
            <a:lstStyle/>
            <a:p>
              <a:pPr algn="ctr" fontAlgn="ctr"/>
              <a:r>
                <a:rPr lang="en-BR" sz="1100" b="1">
                  <a:solidFill>
                    <a:srgbClr val="7030A0"/>
                  </a:solidFill>
                </a:rPr>
                <a:t>Lucas</a:t>
              </a:r>
              <a:endParaRPr lang="pt-BR" sz="1100" b="1">
                <a:solidFill>
                  <a:srgbClr val="7030A0"/>
                </a:solidFill>
              </a:endParaRPr>
            </a:p>
            <a:p>
              <a:pPr algn="ctr" fontAlgn="ctr"/>
              <a:r>
                <a:rPr lang="en-BR" sz="1100" b="1">
                  <a:solidFill>
                    <a:srgbClr val="7030A0"/>
                  </a:solidFill>
                </a:rPr>
                <a:t>Eduardo </a:t>
              </a:r>
              <a:r>
                <a:rPr lang="en-US" sz="1100" b="1">
                  <a:solidFill>
                    <a:srgbClr val="7030A0"/>
                  </a:solidFill>
                </a:rPr>
                <a:t>Schoenfelder</a:t>
              </a:r>
              <a:endParaRPr lang="en-US" sz="1100" b="1">
                <a:solidFill>
                  <a:srgbClr val="7030A0"/>
                </a:solidFill>
                <a:hlinkClick r:id="rId7">
                  <a:extLst>
                    <a:ext uri="{A12FA001-AC4F-418D-AE19-62706E023703}">
                      <ahyp:hlinkClr xmlns:ahyp="http://schemas.microsoft.com/office/drawing/2018/hyperlinkcolor" val="tx"/>
                    </a:ext>
                  </a:extLst>
                </a:hlinkClick>
              </a:endParaRPr>
            </a:p>
            <a:p>
              <a:pPr algn="ctr"/>
              <a:r>
                <a:rPr lang="en-US" sz="1100" b="1">
                  <a:solidFill>
                    <a:srgbClr val="7030A0"/>
                  </a:solidFill>
                </a:rPr>
                <a:t> </a:t>
              </a:r>
              <a:endParaRPr lang="en-BR" sz="1100" b="1">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448137" y="3002475"/>
            <a:ext cx="1590675" cy="2032004"/>
            <a:chOff x="6173484" y="4189736"/>
            <a:chExt cx="2120899" cy="2709338"/>
          </a:xfrm>
        </p:grpSpPr>
        <p:sp>
          <p:nvSpPr>
            <p:cNvPr id="16" name="TextBox 15">
              <a:extLst>
                <a:ext uri="{FF2B5EF4-FFF2-40B4-BE49-F238E27FC236}">
                  <a16:creationId xmlns:a16="http://schemas.microsoft.com/office/drawing/2014/main" id="{3B017F2E-9FF4-3D36-966F-4A8C0F81D6D0}"/>
                </a:ext>
              </a:extLst>
            </p:cNvPr>
            <p:cNvSpPr txBox="1"/>
            <p:nvPr/>
          </p:nvSpPr>
          <p:spPr>
            <a:xfrm>
              <a:off x="6173484" y="5773814"/>
              <a:ext cx="2120899" cy="1125260"/>
            </a:xfrm>
            <a:prstGeom prst="ellipse">
              <a:avLst/>
            </a:prstGeom>
            <a:noFill/>
          </p:spPr>
          <p:txBody>
            <a:bodyPr wrap="square">
              <a:spAutoFit/>
            </a:bodyPr>
            <a:lstStyle/>
            <a:p>
              <a:pPr algn="ctr"/>
              <a:r>
                <a:rPr lang="en-BR" sz="1100" b="1">
                  <a:solidFill>
                    <a:srgbClr val="7030A0"/>
                  </a:solidFill>
                </a:rPr>
                <a:t>Mabi</a:t>
              </a:r>
              <a:endParaRPr lang="pt-BR" sz="1100" b="1">
                <a:solidFill>
                  <a:srgbClr val="7030A0"/>
                </a:solidFill>
              </a:endParaRPr>
            </a:p>
            <a:p>
              <a:pPr algn="ctr"/>
              <a:r>
                <a:rPr lang="pt-BR" sz="1100" b="1">
                  <a:solidFill>
                    <a:srgbClr val="7030A0"/>
                  </a:solidFill>
                </a:rPr>
                <a:t>V</a:t>
              </a:r>
              <a:r>
                <a:rPr lang="en-BR" sz="1100" b="1">
                  <a:solidFill>
                    <a:srgbClr val="7030A0"/>
                  </a:solidFill>
                </a:rPr>
                <a:t>o</a:t>
              </a:r>
              <a:r>
                <a:rPr lang="pt-BR" sz="1100" b="1">
                  <a:solidFill>
                    <a:srgbClr val="7030A0"/>
                  </a:solidFill>
                </a:rPr>
                <a:t>n</a:t>
              </a:r>
            </a:p>
            <a:p>
              <a:pPr algn="ctr"/>
              <a:r>
                <a:rPr lang="en-BR" sz="1100" b="1">
                  <a:solidFill>
                    <a:srgbClr val="7030A0"/>
                  </a:solidFill>
                </a:rPr>
                <a:t>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a:solidFill>
                    <a:srgbClr val="7030A0"/>
                  </a:solidFill>
                </a:rPr>
                <a:t>Monalisa</a:t>
              </a:r>
              <a:endParaRPr lang="pt-BR" sz="1100" b="1">
                <a:solidFill>
                  <a:srgbClr val="7030A0"/>
                </a:solidFill>
              </a:endParaRPr>
            </a:p>
            <a:p>
              <a:pPr algn="ctr"/>
              <a:r>
                <a:rPr lang="en-BR" sz="1100" b="1">
                  <a:solidFill>
                    <a:srgbClr val="7030A0"/>
                  </a:solidFill>
                </a:rPr>
                <a:t>de Assis</a:t>
              </a:r>
              <a:endParaRPr lang="pt-BR" sz="1100" b="1">
                <a:solidFill>
                  <a:srgbClr val="7030A0"/>
                </a:solidFill>
              </a:endParaRPr>
            </a:p>
            <a:p>
              <a:pPr algn="ctr"/>
              <a:r>
                <a:rPr lang="en-BR" sz="1100" b="1">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a:solidFill>
                    <a:srgbClr val="7030A0"/>
                  </a:solidFill>
                </a:rPr>
                <a:t>Joice</a:t>
              </a:r>
              <a:endParaRPr lang="pt-BR" sz="1100" b="1">
                <a:solidFill>
                  <a:srgbClr val="7030A0"/>
                </a:solidFill>
              </a:endParaRPr>
            </a:p>
            <a:p>
              <a:pPr algn="ctr"/>
              <a:r>
                <a:rPr lang="en-BR" sz="1100" b="1">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60680" y="1942047"/>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a:solidFill>
                    <a:srgbClr val="7030A0"/>
                  </a:solidFill>
                </a:rPr>
                <a:t>Italo</a:t>
              </a:r>
              <a:endParaRPr lang="pt-BR" sz="1100" b="1">
                <a:solidFill>
                  <a:srgbClr val="7030A0"/>
                </a:solidFill>
              </a:endParaRPr>
            </a:p>
            <a:p>
              <a:pPr algn="ctr"/>
              <a:r>
                <a:rPr lang="en-BR" sz="1100" b="1">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668710" y="2934502"/>
            <a:ext cx="1198964" cy="1962107"/>
            <a:chOff x="10078861" y="2900256"/>
            <a:chExt cx="1598618" cy="2616142"/>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50684" y="4716180"/>
              <a:ext cx="1178100" cy="800218"/>
            </a:xfrm>
            <a:prstGeom prst="rect">
              <a:avLst/>
            </a:prstGeom>
            <a:noFill/>
          </p:spPr>
          <p:txBody>
            <a:bodyPr wrap="none" rtlCol="0">
              <a:spAutoFit/>
            </a:bodyPr>
            <a:lstStyle/>
            <a:p>
              <a:pPr algn="ctr"/>
              <a:r>
                <a:rPr lang="en-BR" sz="1100" b="1">
                  <a:solidFill>
                    <a:srgbClr val="7030A0"/>
                  </a:solidFill>
                </a:rPr>
                <a:t>Carolina</a:t>
              </a:r>
              <a:endParaRPr lang="pt-BR" sz="1100" b="1">
                <a:solidFill>
                  <a:srgbClr val="7030A0"/>
                </a:solidFill>
              </a:endParaRPr>
            </a:p>
            <a:p>
              <a:pPr algn="ctr"/>
              <a:r>
                <a:rPr lang="en-BR" sz="1100" b="1">
                  <a:solidFill>
                    <a:srgbClr val="7030A0"/>
                  </a:solidFill>
                </a:rPr>
                <a:t>Rodoplho </a:t>
              </a:r>
            </a:p>
            <a:p>
              <a:pPr algn="ctr"/>
              <a:r>
                <a:rPr lang="en-BR" sz="1100" b="1">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663290" y="2246006"/>
            <a:ext cx="3858749" cy="507831"/>
          </a:xfrm>
          <a:prstGeom prst="rect">
            <a:avLst/>
          </a:prstGeom>
          <a:solidFill>
            <a:schemeClr val="bg1"/>
          </a:solidFill>
        </p:spPr>
        <p:txBody>
          <a:bodyPr wrap="none" rtlCol="0">
            <a:spAutoFit/>
          </a:bodyPr>
          <a:lstStyle/>
          <a:p>
            <a:r>
              <a:rPr lang="en-BR" sz="2700">
                <a:solidFill>
                  <a:srgbClr val="7030A0"/>
                </a:solidFill>
              </a:rPr>
              <a:t>TIME IPS BRASIL HSL</a:t>
            </a:r>
          </a:p>
        </p:txBody>
      </p:sp>
    </p:spTree>
    <p:extLst>
      <p:ext uri="{BB962C8B-B14F-4D97-AF65-F5344CB8AC3E}">
        <p14:creationId xmlns:p14="http://schemas.microsoft.com/office/powerpoint/2010/main" val="11676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a:solidFill>
                  <a:srgbClr val="7030A0"/>
                </a:solidFill>
                <a:latin typeface="Varela Round" pitchFamily="2" charset="-79"/>
                <a:cs typeface="Varela Round" pitchFamily="2" charset="-79"/>
              </a:rPr>
              <a:t>Outubro 2023</a:t>
            </a:r>
          </a:p>
          <a:p>
            <a:pPr lvl="1"/>
            <a:r>
              <a:rPr lang="en-BR">
                <a:solidFill>
                  <a:srgbClr val="7030A0"/>
                </a:solidFill>
                <a:latin typeface="Varela Round" pitchFamily="2" charset="-79"/>
                <a:cs typeface="Varela Round" pitchFamily="2" charset="-79"/>
              </a:rPr>
              <a:t>Poster - </a:t>
            </a:r>
            <a:r>
              <a:rPr lang="en-US">
                <a:solidFill>
                  <a:srgbClr val="7030A0"/>
                </a:solidFill>
                <a:latin typeface="Varela Round" pitchFamily="2" charset="-79"/>
                <a:cs typeface="Varela Round" pitchFamily="2" charset="-79"/>
              </a:rPr>
              <a:t>A </a:t>
            </a:r>
            <a:r>
              <a:rPr lang="en-US" err="1">
                <a:solidFill>
                  <a:srgbClr val="7030A0"/>
                </a:solidFill>
                <a:latin typeface="Varela Round" pitchFamily="2" charset="-79"/>
                <a:cs typeface="Varela Round" pitchFamily="2" charset="-79"/>
              </a:rPr>
              <a:t>Construção</a:t>
            </a:r>
            <a:r>
              <a:rPr lang="en-US">
                <a:solidFill>
                  <a:srgbClr val="7030A0"/>
                </a:solidFill>
                <a:latin typeface="Varela Round" pitchFamily="2" charset="-79"/>
                <a:cs typeface="Varela Round" pitchFamily="2" charset="-79"/>
              </a:rPr>
              <a:t> do </a:t>
            </a:r>
            <a:r>
              <a:rPr lang="en-US" err="1">
                <a:solidFill>
                  <a:srgbClr val="7030A0"/>
                </a:solidFill>
                <a:latin typeface="Varela Round" pitchFamily="2" charset="-79"/>
                <a:cs typeface="Varela Round" pitchFamily="2" charset="-79"/>
              </a:rPr>
              <a:t>Sumário</a:t>
            </a:r>
            <a:r>
              <a:rPr lang="en-US">
                <a:solidFill>
                  <a:srgbClr val="7030A0"/>
                </a:solidFill>
                <a:latin typeface="Varela Round" pitchFamily="2" charset="-79"/>
                <a:cs typeface="Varela Round" pitchFamily="2" charset="-79"/>
              </a:rPr>
              <a:t> </a:t>
            </a:r>
            <a:r>
              <a:rPr lang="en-US" err="1">
                <a:solidFill>
                  <a:srgbClr val="7030A0"/>
                </a:solidFill>
                <a:latin typeface="Varela Round" pitchFamily="2" charset="-79"/>
                <a:cs typeface="Varela Round" pitchFamily="2" charset="-79"/>
              </a:rPr>
              <a:t>Internacional</a:t>
            </a:r>
            <a:r>
              <a:rPr lang="en-US">
                <a:solidFill>
                  <a:srgbClr val="7030A0"/>
                </a:solidFill>
                <a:latin typeface="Varela Round" pitchFamily="2" charset="-79"/>
                <a:cs typeface="Varela Round" pitchFamily="2" charset="-79"/>
              </a:rPr>
              <a:t> do </a:t>
            </a:r>
            <a:r>
              <a:rPr lang="en-US" err="1">
                <a:solidFill>
                  <a:srgbClr val="7030A0"/>
                </a:solidFill>
                <a:latin typeface="Varela Round" pitchFamily="2" charset="-79"/>
                <a:cs typeface="Varela Round" pitchFamily="2" charset="-79"/>
              </a:rPr>
              <a:t>Paciente</a:t>
            </a:r>
            <a:r>
              <a:rPr lang="en-US">
                <a:solidFill>
                  <a:srgbClr val="7030A0"/>
                </a:solidFill>
                <a:latin typeface="Varela Round" pitchFamily="2" charset="-79"/>
                <a:cs typeface="Varela Round" pitchFamily="2" charset="-79"/>
              </a:rPr>
              <a:t> </a:t>
            </a:r>
            <a:r>
              <a:rPr lang="en-US" err="1">
                <a:solidFill>
                  <a:srgbClr val="7030A0"/>
                </a:solidFill>
                <a:latin typeface="Varela Round" pitchFamily="2" charset="-79"/>
                <a:cs typeface="Varela Round" pitchFamily="2" charset="-79"/>
              </a:rPr>
              <a:t>Brasil</a:t>
            </a:r>
            <a:r>
              <a:rPr lang="en-US">
                <a:solidFill>
                  <a:srgbClr val="7030A0"/>
                </a:solidFill>
                <a:latin typeface="Varela Round" pitchFamily="2" charset="-79"/>
                <a:cs typeface="Varela Round" pitchFamily="2" charset="-79"/>
              </a:rPr>
              <a:t> - </a:t>
            </a:r>
            <a:r>
              <a:rPr lang="en-BR">
                <a:solidFill>
                  <a:srgbClr val="7030A0"/>
                </a:solidFill>
                <a:latin typeface="Varela Round" pitchFamily="2" charset="-79"/>
                <a:cs typeface="Varela Round" pitchFamily="2" charset="-79"/>
              </a:rPr>
              <a:t>1 Simpósio Internacional de  Transformação Digital no SUS, São Paulo</a:t>
            </a:r>
          </a:p>
          <a:p>
            <a:pPr lvl="1"/>
            <a:r>
              <a:rPr lang="en-BR">
                <a:solidFill>
                  <a:srgbClr val="7030A0"/>
                </a:solidFill>
                <a:latin typeface="Varela Round" pitchFamily="2" charset="-79"/>
                <a:cs typeface="Varela Round" pitchFamily="2" charset="-79"/>
              </a:rPr>
              <a:t>Apresentação oral – </a:t>
            </a:r>
            <a:r>
              <a:rPr lang="en-US">
                <a:solidFill>
                  <a:srgbClr val="7030A0"/>
                </a:solidFill>
                <a:latin typeface="Varela Round" pitchFamily="2" charset="-79"/>
                <a:cs typeface="Varela Round" pitchFamily="2" charset="-79"/>
              </a:rPr>
              <a:t>SNOMED-IPS – SNOMED EXPO 2023, Atlanta, USA</a:t>
            </a:r>
            <a:endParaRPr lang="en-BR">
              <a:solidFill>
                <a:srgbClr val="7030A0"/>
              </a:solidFill>
              <a:latin typeface="Varela Round" pitchFamily="2" charset="-79"/>
              <a:cs typeface="Varela Round" pitchFamily="2" charset="-79"/>
            </a:endParaRPr>
          </a:p>
          <a:p>
            <a:pPr lvl="2"/>
            <a:r>
              <a:rPr lang="en-US">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r>
              <a:rPr lang="en-US">
                <a:solidFill>
                  <a:srgbClr val="7030A0"/>
                </a:solidFill>
                <a:latin typeface="Varela Round" pitchFamily="2" charset="-79"/>
                <a:cs typeface="Varela Round" pitchFamily="2" charset="-79"/>
              </a:rPr>
              <a:t>Clinical Recommendation of Allergies and Adverse Reactions from SNOMED-CT sub-ontologies and natural language processing</a:t>
            </a:r>
          </a:p>
          <a:p>
            <a:pPr lvl="1"/>
            <a:r>
              <a:rPr lang="en-US">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a:solidFill>
                <a:srgbClr val="7030A0"/>
              </a:solidFill>
              <a:latin typeface="Varela Round" pitchFamily="2" charset="-79"/>
              <a:cs typeface="Varela Round" pitchFamily="2" charset="-79"/>
            </a:endParaRPr>
          </a:p>
          <a:p>
            <a:pPr lvl="1"/>
            <a:endParaRPr lang="en-BR"/>
          </a:p>
        </p:txBody>
      </p:sp>
      <p:pic>
        <p:nvPicPr>
          <p:cNvPr id="5" name="Picture 4">
            <a:extLst>
              <a:ext uri="{FF2B5EF4-FFF2-40B4-BE49-F238E27FC236}">
                <a16:creationId xmlns:a16="http://schemas.microsoft.com/office/drawing/2014/main" id="{5DC10AD1-2800-9339-EC5E-9819A25808B4}"/>
              </a:ext>
            </a:extLst>
          </p:cNvPr>
          <p:cNvPicPr>
            <a:picLocks noChangeAspect="1"/>
          </p:cNvPicPr>
          <p:nvPr/>
        </p:nvPicPr>
        <p:blipFill>
          <a:blip r:embed="rId2"/>
          <a:stretch>
            <a:fillRect/>
          </a:stretch>
        </p:blipFill>
        <p:spPr>
          <a:xfrm>
            <a:off x="4132937" y="999069"/>
            <a:ext cx="4854154" cy="2473948"/>
          </a:xfrm>
          <a:prstGeom prst="rect">
            <a:avLst/>
          </a:prstGeom>
        </p:spPr>
      </p:pic>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15" name="CaixaDeTexto 14">
            <a:extLst>
              <a:ext uri="{FF2B5EF4-FFF2-40B4-BE49-F238E27FC236}">
                <a16:creationId xmlns:a16="http://schemas.microsoft.com/office/drawing/2014/main" id="{1BF78E0B-408D-C110-D769-7137F6CD4005}"/>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PARTICIPAÇÃO EM EVENTOS</a:t>
            </a:r>
            <a:endParaRPr lang="pt-BR" sz="1500">
              <a:solidFill>
                <a:srgbClr val="8E60C0"/>
              </a:solidFill>
              <a:latin typeface="Gotham" panose="02000504050000020004" pitchFamily="2" charset="0"/>
            </a:endParaRPr>
          </a:p>
        </p:txBody>
      </p:sp>
      <p:pic>
        <p:nvPicPr>
          <p:cNvPr id="2" name="Picture 1" descr="A person standing at a podium&#10;&#10;Description automatically generated">
            <a:extLst>
              <a:ext uri="{FF2B5EF4-FFF2-40B4-BE49-F238E27FC236}">
                <a16:creationId xmlns:a16="http://schemas.microsoft.com/office/drawing/2014/main" id="{947F9871-FA25-D8E5-D4BB-58B7AFB46DCD}"/>
              </a:ext>
            </a:extLst>
          </p:cNvPr>
          <p:cNvPicPr>
            <a:picLocks noChangeAspect="1"/>
          </p:cNvPicPr>
          <p:nvPr/>
        </p:nvPicPr>
        <p:blipFill>
          <a:blip r:embed="rId5"/>
          <a:stretch>
            <a:fillRect/>
          </a:stretch>
        </p:blipFill>
        <p:spPr>
          <a:xfrm>
            <a:off x="343811" y="2461846"/>
            <a:ext cx="3672563" cy="2649683"/>
          </a:xfrm>
          <a:prstGeom prst="rect">
            <a:avLst/>
          </a:prstGeom>
        </p:spPr>
      </p:pic>
    </p:spTree>
    <p:extLst>
      <p:ext uri="{BB962C8B-B14F-4D97-AF65-F5344CB8AC3E}">
        <p14:creationId xmlns:p14="http://schemas.microsoft.com/office/powerpoint/2010/main" val="62069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0434497-2312-5BA5-C4AA-62439A043BB6}"/>
              </a:ext>
            </a:extLst>
          </p:cNvPr>
          <p:cNvSpPr>
            <a:spLocks noGrp="1"/>
          </p:cNvSpPr>
          <p:nvPr>
            <p:ph idx="1"/>
          </p:nvPr>
        </p:nvSpPr>
        <p:spPr/>
        <p:txBody>
          <a:bodyPr/>
          <a:lstStyle/>
          <a:p>
            <a:r>
              <a:rPr lang="en-BR">
                <a:solidFill>
                  <a:srgbClr val="7030A0"/>
                </a:solidFill>
                <a:latin typeface="Varela Round" pitchFamily="2" charset="-79"/>
                <a:cs typeface="Varela Round" pitchFamily="2" charset="-79"/>
              </a:rPr>
              <a:t>Plataforma Mangárá  utilizando CHIME da AWS apresentação no evento em novembro 2023, Las Vegas</a:t>
            </a:r>
          </a:p>
        </p:txBody>
      </p:sp>
      <p:pic>
        <p:nvPicPr>
          <p:cNvPr id="4" name="Picture 3">
            <a:extLst>
              <a:ext uri="{FF2B5EF4-FFF2-40B4-BE49-F238E27FC236}">
                <a16:creationId xmlns:a16="http://schemas.microsoft.com/office/drawing/2014/main" id="{116E2539-BA51-1003-AB41-59B80F949B29}"/>
              </a:ext>
            </a:extLst>
          </p:cNvPr>
          <p:cNvPicPr>
            <a:picLocks noChangeAspect="1"/>
          </p:cNvPicPr>
          <p:nvPr/>
        </p:nvPicPr>
        <p:blipFill>
          <a:blip r:embed="rId2"/>
          <a:stretch>
            <a:fillRect/>
          </a:stretch>
        </p:blipFill>
        <p:spPr>
          <a:xfrm>
            <a:off x="1657350" y="981941"/>
            <a:ext cx="5829300" cy="3179618"/>
          </a:xfrm>
          <a:prstGeom prst="rect">
            <a:avLst/>
          </a:prstGeom>
        </p:spPr>
      </p:pic>
      <p:sp>
        <p:nvSpPr>
          <p:cNvPr id="7" name="CaixaDeTexto 6">
            <a:extLst>
              <a:ext uri="{FF2B5EF4-FFF2-40B4-BE49-F238E27FC236}">
                <a16:creationId xmlns:a16="http://schemas.microsoft.com/office/drawing/2014/main" id="{CDD689BB-1878-E675-2CF8-FA6940D715FB}"/>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PARTICIPAÇÃO EM EVENTOS</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51062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r>
              <a:rPr lang="pt-BR" sz="1350" b="1">
                <a:solidFill>
                  <a:srgbClr val="7030A0"/>
                </a:solidFill>
                <a:latin typeface="Varela Round" pitchFamily="2" charset="-79"/>
                <a:cs typeface="Varela Round" pitchFamily="2" charset="-79"/>
              </a:rPr>
              <a:t>Construção de Interfaces para um Sistema Teleround: Design de Experiência do Usuário</a:t>
            </a:r>
            <a:r>
              <a:rPr lang="pt-BR" sz="1350">
                <a:solidFill>
                  <a:srgbClr val="7030A0"/>
                </a:solidFill>
                <a:latin typeface="Varela Round" pitchFamily="2" charset="-79"/>
                <a:cs typeface="Varela Round" pitchFamily="2" charset="-79"/>
              </a:rPr>
              <a:t>  - submetido </a:t>
            </a:r>
            <a:r>
              <a:rPr lang="pt-BR" sz="1350" err="1">
                <a:solidFill>
                  <a:srgbClr val="7030A0"/>
                </a:solidFill>
                <a:latin typeface="Varela Round" pitchFamily="2" charset="-79"/>
                <a:cs typeface="Varela Round" pitchFamily="2" charset="-79"/>
              </a:rPr>
              <a:t>Jounal</a:t>
            </a:r>
            <a:r>
              <a:rPr lang="pt-BR" sz="1350">
                <a:solidFill>
                  <a:srgbClr val="7030A0"/>
                </a:solidFill>
                <a:latin typeface="Varela Round" pitchFamily="2" charset="-79"/>
                <a:cs typeface="Varela Round" pitchFamily="2" charset="-79"/>
              </a:rPr>
              <a:t> of Health </a:t>
            </a:r>
            <a:r>
              <a:rPr lang="pt-BR" sz="1350" err="1">
                <a:solidFill>
                  <a:srgbClr val="7030A0"/>
                </a:solidFill>
                <a:latin typeface="Varela Round" pitchFamily="2" charset="-79"/>
                <a:cs typeface="Varela Round" pitchFamily="2" charset="-79"/>
              </a:rPr>
              <a:t>Informatics</a:t>
            </a:r>
            <a:endParaRPr lang="pt-BR" sz="1350">
              <a:solidFill>
                <a:srgbClr val="7030A0"/>
              </a:solidFill>
              <a:latin typeface="Varela Round" pitchFamily="2" charset="-79"/>
              <a:cs typeface="Varela Round" pitchFamily="2" charset="-79"/>
            </a:endParaRPr>
          </a:p>
          <a:p>
            <a:endParaRPr lang="pt-BR" sz="1350">
              <a:solidFill>
                <a:srgbClr val="7030A0"/>
              </a:solidFill>
              <a:latin typeface="Varela Round" pitchFamily="2" charset="-79"/>
              <a:cs typeface="Varela Round" pitchFamily="2" charset="-79"/>
            </a:endParaRPr>
          </a:p>
          <a:p>
            <a:pPr marL="114300" indent="0">
              <a:buNone/>
            </a:pPr>
            <a:endParaRPr lang="pt-BR" sz="1350">
              <a:solidFill>
                <a:srgbClr val="7030A0"/>
              </a:solidFill>
              <a:latin typeface="Varela Round" pitchFamily="2" charset="-79"/>
              <a:cs typeface="Varela Round" pitchFamily="2" charset="-79"/>
            </a:endParaRPr>
          </a:p>
          <a:p>
            <a:r>
              <a:rPr lang="en-BR" sz="1350" b="1">
                <a:solidFill>
                  <a:srgbClr val="7030A0"/>
                </a:solidFill>
                <a:latin typeface="Varela Round" pitchFamily="2" charset="-79"/>
                <a:cs typeface="Varela Round" pitchFamily="2" charset="-79"/>
              </a:rPr>
              <a:t>The Brazilian International Patient Summary Initiative - </a:t>
            </a:r>
            <a:r>
              <a:rPr lang="en-US" sz="1350" b="1">
                <a:solidFill>
                  <a:srgbClr val="7030A0"/>
                </a:solidFill>
                <a:latin typeface="Varela Round" pitchFamily="2" charset="-79"/>
                <a:cs typeface="Varela Round" pitchFamily="2" charset="-79"/>
              </a:rPr>
              <a:t> Oxford Open Digital Health </a:t>
            </a:r>
            <a:r>
              <a:rPr lang="en-US" sz="1350" b="1" err="1">
                <a:solidFill>
                  <a:srgbClr val="7030A0"/>
                </a:solidFill>
                <a:latin typeface="Varela Round" pitchFamily="2" charset="-79"/>
                <a:cs typeface="Varela Round" pitchFamily="2" charset="-79"/>
              </a:rPr>
              <a:t>chamada</a:t>
            </a:r>
            <a:r>
              <a:rPr lang="en-US" sz="1350" b="1">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a:solidFill>
                <a:srgbClr val="7030A0"/>
              </a:solidFill>
              <a:latin typeface="Varela Round" pitchFamily="2" charset="-79"/>
              <a:cs typeface="Varela Round" pitchFamily="2" charset="-79"/>
            </a:endParaRPr>
          </a:p>
          <a:p>
            <a:endParaRPr lang="en-BR"/>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4" name="CaixaDeTexto 13">
            <a:extLst>
              <a:ext uri="{FF2B5EF4-FFF2-40B4-BE49-F238E27FC236}">
                <a16:creationId xmlns:a16="http://schemas.microsoft.com/office/drawing/2014/main" id="{EADA49CE-C7C9-3F06-8BC9-143E0ACCC2CD}"/>
              </a:ext>
            </a:extLst>
          </p:cNvPr>
          <p:cNvSpPr txBox="1"/>
          <p:nvPr/>
        </p:nvSpPr>
        <p:spPr>
          <a:xfrm>
            <a:off x="3172178" y="306887"/>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ENVIADOS PARA PUBLICAÇÃO</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sp>
        <p:nvSpPr>
          <p:cNvPr id="12" name="Title 1">
            <a:extLst>
              <a:ext uri="{FF2B5EF4-FFF2-40B4-BE49-F238E27FC236}">
                <a16:creationId xmlns:a16="http://schemas.microsoft.com/office/drawing/2014/main" id="{EE7831C6-D546-7ECD-6BD1-2AD623F7E33A}"/>
              </a:ext>
            </a:extLst>
          </p:cNvPr>
          <p:cNvSpPr txBox="1">
            <a:spLocks/>
          </p:cNvSpPr>
          <p:nvPr/>
        </p:nvSpPr>
        <p:spPr>
          <a:xfrm>
            <a:off x="546371" y="53812"/>
            <a:ext cx="8324557" cy="512318"/>
          </a:xfrm>
          <a:prstGeom prst="rect">
            <a:avLst/>
          </a:prstGeom>
          <a:noFill/>
          <a:ln>
            <a:noFill/>
          </a:ln>
        </p:spPr>
        <p:txBody>
          <a:bodyPr spcFirstLastPara="1" wrap="square" lIns="68569" tIns="68569" rIns="68569" bIns="68569"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6933" b="0" i="0" u="none" strike="noStrike" cap="none">
                <a:solidFill>
                  <a:schemeClr val="dk1"/>
                </a:solidFill>
                <a:latin typeface="Arial"/>
                <a:ea typeface="Arial"/>
                <a:cs typeface="Arial"/>
                <a:sym typeface="Arial"/>
              </a:defRPr>
            </a:lvl9pPr>
          </a:lstStyle>
          <a:p>
            <a:pPr defTabSz="685800"/>
            <a:r>
              <a:rPr lang="en-US" sz="2100" b="1">
                <a:solidFill>
                  <a:schemeClr val="accent5">
                    <a:lumMod val="75000"/>
                  </a:schemeClr>
                </a:solidFill>
                <a:latin typeface="Raleway Medium"/>
              </a:rPr>
              <a:t>Overview DAK HSL - </a:t>
            </a:r>
            <a:r>
              <a:rPr lang="en-US" sz="2100" b="1" err="1">
                <a:solidFill>
                  <a:schemeClr val="accent5">
                    <a:lumMod val="75000"/>
                  </a:schemeClr>
                </a:solidFill>
                <a:latin typeface="Raleway Medium"/>
              </a:rPr>
              <a:t>Hipertensão</a:t>
            </a:r>
            <a:r>
              <a:rPr lang="en-US" sz="2100" b="1">
                <a:solidFill>
                  <a:schemeClr val="accent5">
                    <a:lumMod val="75000"/>
                  </a:schemeClr>
                </a:solidFill>
                <a:latin typeface="Raleway Medium"/>
              </a:rPr>
              <a:t> Arterial</a:t>
            </a:r>
            <a:endParaRPr lang="en-BR" sz="2100" b="1">
              <a:solidFill>
                <a:schemeClr val="accent5">
                  <a:lumMod val="75000"/>
                </a:schemeClr>
              </a:solidFill>
              <a:latin typeface="Raleway Medium"/>
            </a:endParaRPr>
          </a:p>
        </p:txBody>
      </p:sp>
      <p:pic>
        <p:nvPicPr>
          <p:cNvPr id="11" name="Imagem 10" descr="Interface gráfica do usuário&#10;&#10;Descrição gerada automaticamente">
            <a:extLst>
              <a:ext uri="{FF2B5EF4-FFF2-40B4-BE49-F238E27FC236}">
                <a16:creationId xmlns:a16="http://schemas.microsoft.com/office/drawing/2014/main" id="{6BA06DF6-E582-7AB0-3A83-E4A97C2E773C}"/>
              </a:ext>
            </a:extLst>
          </p:cNvPr>
          <p:cNvPicPr>
            <a:picLocks noChangeAspect="1"/>
          </p:cNvPicPr>
          <p:nvPr/>
        </p:nvPicPr>
        <p:blipFill>
          <a:blip r:embed="rId3"/>
          <a:stretch>
            <a:fillRect/>
          </a:stretch>
        </p:blipFill>
        <p:spPr>
          <a:xfrm>
            <a:off x="778864" y="569486"/>
            <a:ext cx="8031188" cy="3795774"/>
          </a:xfrm>
          <a:prstGeom prst="rect">
            <a:avLst/>
          </a:prstGeom>
        </p:spPr>
      </p:pic>
      <p:grpSp>
        <p:nvGrpSpPr>
          <p:cNvPr id="2" name="Google Shape;73;p15">
            <a:extLst>
              <a:ext uri="{FF2B5EF4-FFF2-40B4-BE49-F238E27FC236}">
                <a16:creationId xmlns:a16="http://schemas.microsoft.com/office/drawing/2014/main" id="{4BD99ED5-15D3-C71A-8EB2-6159E0CCBF98}"/>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A23014D8-475A-7EE2-389B-4D2AAAF5448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ECD7D10F-F7D4-D518-A067-9FF4ED3C5346}"/>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C8AF0E84-5EFF-9D60-872E-16C2FF94F32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p15">
                <a:extLst>
                  <a:ext uri="{FF2B5EF4-FFF2-40B4-BE49-F238E27FC236}">
                    <a16:creationId xmlns:a16="http://schemas.microsoft.com/office/drawing/2014/main" id="{675541BF-63AB-2BAB-7A61-912C491D92F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9" name="Google Shape;78;p15">
                <a:extLst>
                  <a:ext uri="{FF2B5EF4-FFF2-40B4-BE49-F238E27FC236}">
                    <a16:creationId xmlns:a16="http://schemas.microsoft.com/office/drawing/2014/main" id="{CCCD1CFB-553A-E4DF-38A4-102C8462F4B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5" name="Google Shape;79;p15">
              <a:extLst>
                <a:ext uri="{FF2B5EF4-FFF2-40B4-BE49-F238E27FC236}">
                  <a16:creationId xmlns:a16="http://schemas.microsoft.com/office/drawing/2014/main" id="{92BEB48F-8109-F183-E7E7-E5193390B64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6E2B84C1-D7A4-E3C4-89F5-DC234541B40B}"/>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12173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Interface gráfica do usuário, Texto&#10;&#10;Descrição gerada automaticamente">
            <a:extLst>
              <a:ext uri="{FF2B5EF4-FFF2-40B4-BE49-F238E27FC236}">
                <a16:creationId xmlns:a16="http://schemas.microsoft.com/office/drawing/2014/main" id="{6DEA085F-E35E-83F3-0C43-0A8D18AA664A}"/>
              </a:ext>
            </a:extLst>
          </p:cNvPr>
          <p:cNvPicPr>
            <a:picLocks noChangeAspect="1"/>
          </p:cNvPicPr>
          <p:nvPr/>
        </p:nvPicPr>
        <p:blipFill>
          <a:blip r:embed="rId3"/>
          <a:stretch>
            <a:fillRect/>
          </a:stretch>
        </p:blipFill>
        <p:spPr>
          <a:xfrm>
            <a:off x="121007" y="115623"/>
            <a:ext cx="8735928" cy="653950"/>
          </a:xfrm>
          <a:prstGeom prst="rect">
            <a:avLst/>
          </a:prstGeom>
        </p:spPr>
      </p:pic>
      <p:pic>
        <p:nvPicPr>
          <p:cNvPr id="4" name="Imagem 3" descr="Interface gráfica do usuário, Texto, Aplicativo, Email&#10;&#10;Descrição gerada automaticamente">
            <a:extLst>
              <a:ext uri="{FF2B5EF4-FFF2-40B4-BE49-F238E27FC236}">
                <a16:creationId xmlns:a16="http://schemas.microsoft.com/office/drawing/2014/main" id="{15464C54-B067-2068-B9B9-0E96B4247DA6}"/>
              </a:ext>
            </a:extLst>
          </p:cNvPr>
          <p:cNvPicPr>
            <a:picLocks noChangeAspect="1"/>
          </p:cNvPicPr>
          <p:nvPr/>
        </p:nvPicPr>
        <p:blipFill>
          <a:blip r:embed="rId4"/>
          <a:stretch>
            <a:fillRect/>
          </a:stretch>
        </p:blipFill>
        <p:spPr>
          <a:xfrm>
            <a:off x="1590130" y="883123"/>
            <a:ext cx="5998523" cy="3646764"/>
          </a:xfrm>
          <a:prstGeom prst="rect">
            <a:avLst/>
          </a:prstGeom>
        </p:spPr>
      </p:pic>
      <p:pic>
        <p:nvPicPr>
          <p:cNvPr id="5" name="Imagem 4"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5"/>
          <a:stretch>
            <a:fillRect/>
          </a:stretch>
        </p:blipFill>
        <p:spPr>
          <a:xfrm>
            <a:off x="1637909" y="4643437"/>
            <a:ext cx="1064419" cy="407194"/>
          </a:xfrm>
          <a:prstGeom prst="rect">
            <a:avLst/>
          </a:prstGeom>
        </p:spPr>
      </p:pic>
      <p:pic>
        <p:nvPicPr>
          <p:cNvPr id="7" name="Imagem 6">
            <a:extLst>
              <a:ext uri="{FF2B5EF4-FFF2-40B4-BE49-F238E27FC236}">
                <a16:creationId xmlns:a16="http://schemas.microsoft.com/office/drawing/2014/main" id="{6F4CED84-3D60-492A-6231-3E7C1015894A}"/>
              </a:ext>
            </a:extLst>
          </p:cNvPr>
          <p:cNvPicPr>
            <a:picLocks noChangeAspect="1"/>
          </p:cNvPicPr>
          <p:nvPr/>
        </p:nvPicPr>
        <p:blipFill>
          <a:blip r:embed="rId6"/>
          <a:stretch>
            <a:fillRect/>
          </a:stretch>
        </p:blipFill>
        <p:spPr>
          <a:xfrm>
            <a:off x="2702328" y="4643437"/>
            <a:ext cx="2821781" cy="350044"/>
          </a:xfrm>
          <a:prstGeom prst="rect">
            <a:avLst/>
          </a:prstGeom>
        </p:spPr>
      </p:pic>
      <p:pic>
        <p:nvPicPr>
          <p:cNvPr id="9" name="Imagem 8"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7"/>
          <a:stretch>
            <a:fillRect/>
          </a:stretch>
        </p:blipFill>
        <p:spPr>
          <a:xfrm>
            <a:off x="5631265" y="4643437"/>
            <a:ext cx="1957388" cy="407194"/>
          </a:xfrm>
          <a:prstGeom prst="rect">
            <a:avLst/>
          </a:prstGeom>
        </p:spPr>
      </p:pic>
      <p:grpSp>
        <p:nvGrpSpPr>
          <p:cNvPr id="2" name="Google Shape;73;p15">
            <a:extLst>
              <a:ext uri="{FF2B5EF4-FFF2-40B4-BE49-F238E27FC236}">
                <a16:creationId xmlns:a16="http://schemas.microsoft.com/office/drawing/2014/main" id="{1C5390C9-D08E-D890-8F41-D3055A5DB643}"/>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E8DFEB0F-8A30-AD5A-9F39-2CC66D6A0D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3A0FCAB-63DF-6007-C3B1-0A437C9A6ECF}"/>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7F233607-66F0-9077-94FA-F9D6C4D6F06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2312A3F3-EFB8-8037-9F7D-E78B6C55269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6AE183B1-C4E1-7766-1EA0-18680790800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0" name="Google Shape;79;p15">
              <a:extLst>
                <a:ext uri="{FF2B5EF4-FFF2-40B4-BE49-F238E27FC236}">
                  <a16:creationId xmlns:a16="http://schemas.microsoft.com/office/drawing/2014/main" id="{83CA4EEC-6BA6-3C10-7557-CDF90A55F0B2}"/>
                </a:ext>
              </a:extLst>
            </p:cNvPr>
            <p:cNvPicPr preferRelativeResize="0"/>
            <p:nvPr/>
          </p:nvPicPr>
          <p:blipFill>
            <a:blip r:embed="rId8">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635E0815-BB88-4EFA-ED71-590C7758B3F9}"/>
                </a:ext>
              </a:extLst>
            </p:cNvPr>
            <p:cNvPicPr preferRelativeResize="0"/>
            <p:nvPr/>
          </p:nvPicPr>
          <p:blipFill>
            <a:blip r:embed="rId9">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84885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23E013FF-00C2-2138-8AC8-67D8EEE45FA6}"/>
              </a:ext>
            </a:extLst>
          </p:cNvPr>
          <p:cNvPicPr>
            <a:picLocks noChangeAspect="1"/>
          </p:cNvPicPr>
          <p:nvPr/>
        </p:nvPicPr>
        <p:blipFill>
          <a:blip r:embed="rId2"/>
          <a:stretch>
            <a:fillRect/>
          </a:stretch>
        </p:blipFill>
        <p:spPr>
          <a:xfrm>
            <a:off x="270075" y="128870"/>
            <a:ext cx="8476244" cy="578094"/>
          </a:xfrm>
          <a:prstGeom prst="rect">
            <a:avLst/>
          </a:prstGeom>
        </p:spPr>
      </p:pic>
      <p:pic>
        <p:nvPicPr>
          <p:cNvPr id="3" name="Imagem 2" descr="Uma imagem contendo Texto&#10;&#10;Descrição gerada automaticamente">
            <a:extLst>
              <a:ext uri="{FF2B5EF4-FFF2-40B4-BE49-F238E27FC236}">
                <a16:creationId xmlns:a16="http://schemas.microsoft.com/office/drawing/2014/main" id="{756745FC-2B07-3031-370E-FEB1D12D6564}"/>
              </a:ext>
            </a:extLst>
          </p:cNvPr>
          <p:cNvPicPr>
            <a:picLocks noChangeAspect="1"/>
          </p:cNvPicPr>
          <p:nvPr/>
        </p:nvPicPr>
        <p:blipFill>
          <a:blip r:embed="rId3"/>
          <a:stretch>
            <a:fillRect/>
          </a:stretch>
        </p:blipFill>
        <p:spPr>
          <a:xfrm>
            <a:off x="173677" y="1385237"/>
            <a:ext cx="4566062" cy="2551155"/>
          </a:xfrm>
          <a:prstGeom prst="rect">
            <a:avLst/>
          </a:prstGeom>
        </p:spPr>
      </p:pic>
      <p:pic>
        <p:nvPicPr>
          <p:cNvPr id="4" name="Imagem 3" descr="Tabela&#10;&#10;Descrição gerada automaticamente">
            <a:extLst>
              <a:ext uri="{FF2B5EF4-FFF2-40B4-BE49-F238E27FC236}">
                <a16:creationId xmlns:a16="http://schemas.microsoft.com/office/drawing/2014/main" id="{33546C2C-C39E-3448-C680-EC8B637B92BB}"/>
              </a:ext>
            </a:extLst>
          </p:cNvPr>
          <p:cNvPicPr>
            <a:picLocks noChangeAspect="1"/>
          </p:cNvPicPr>
          <p:nvPr/>
        </p:nvPicPr>
        <p:blipFill>
          <a:blip r:embed="rId4"/>
          <a:stretch>
            <a:fillRect/>
          </a:stretch>
        </p:blipFill>
        <p:spPr>
          <a:xfrm>
            <a:off x="5229040" y="754213"/>
            <a:ext cx="3400796" cy="1707869"/>
          </a:xfrm>
          <a:prstGeom prst="rect">
            <a:avLst/>
          </a:prstGeom>
        </p:spPr>
      </p:pic>
      <p:pic>
        <p:nvPicPr>
          <p:cNvPr id="5" name="Imagem 4" descr="Tabela&#10;&#10;Descrição gerada automaticamente">
            <a:extLst>
              <a:ext uri="{FF2B5EF4-FFF2-40B4-BE49-F238E27FC236}">
                <a16:creationId xmlns:a16="http://schemas.microsoft.com/office/drawing/2014/main" id="{D7DC40BA-7172-D449-51C6-19623D42A49F}"/>
              </a:ext>
            </a:extLst>
          </p:cNvPr>
          <p:cNvPicPr>
            <a:picLocks noChangeAspect="1"/>
          </p:cNvPicPr>
          <p:nvPr/>
        </p:nvPicPr>
        <p:blipFill>
          <a:blip r:embed="rId5"/>
          <a:stretch>
            <a:fillRect/>
          </a:stretch>
        </p:blipFill>
        <p:spPr>
          <a:xfrm>
            <a:off x="5199352" y="2462082"/>
            <a:ext cx="3430484" cy="2129054"/>
          </a:xfrm>
          <a:prstGeom prst="rect">
            <a:avLst/>
          </a:prstGeom>
        </p:spPr>
      </p:pic>
      <p:pic>
        <p:nvPicPr>
          <p:cNvPr id="6" name="Imagem 5"/>
          <p:cNvPicPr>
            <a:picLocks noChangeAspect="1"/>
          </p:cNvPicPr>
          <p:nvPr/>
        </p:nvPicPr>
        <p:blipFill>
          <a:blip r:embed="rId6"/>
          <a:stretch>
            <a:fillRect/>
          </a:stretch>
        </p:blipFill>
        <p:spPr>
          <a:xfrm>
            <a:off x="1763109" y="4736557"/>
            <a:ext cx="5953260" cy="406943"/>
          </a:xfrm>
          <a:prstGeom prst="rect">
            <a:avLst/>
          </a:prstGeom>
        </p:spPr>
      </p:pic>
      <p:grpSp>
        <p:nvGrpSpPr>
          <p:cNvPr id="7" name="Google Shape;73;p15">
            <a:extLst>
              <a:ext uri="{FF2B5EF4-FFF2-40B4-BE49-F238E27FC236}">
                <a16:creationId xmlns:a16="http://schemas.microsoft.com/office/drawing/2014/main" id="{1A9E9517-2A02-B368-C002-1E4F302380F9}"/>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0C05810-19F0-ECB0-F6B8-871A17C0DAEB}"/>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F18F81F9-17B2-17EE-A19D-61A14C714B2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464D3792-5FE6-8FEF-B592-BCF57B21BF4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65BA6771-9652-E45B-12BB-9BC688F4FC0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50650737-7209-40F7-221B-6D769E6BD9B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0" name="Google Shape;79;p15">
              <a:extLst>
                <a:ext uri="{FF2B5EF4-FFF2-40B4-BE49-F238E27FC236}">
                  <a16:creationId xmlns:a16="http://schemas.microsoft.com/office/drawing/2014/main" id="{FFAFD7AE-C4A0-1E8A-69CF-FAF128A8DF63}"/>
                </a:ext>
              </a:extLst>
            </p:cNvPr>
            <p:cNvPicPr preferRelativeResize="0"/>
            <p:nvPr/>
          </p:nvPicPr>
          <p:blipFill>
            <a:blip r:embed="rId7">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69758355-1FB7-C555-5812-7EA7DFCA152B}"/>
                </a:ext>
              </a:extLst>
            </p:cNvPr>
            <p:cNvPicPr preferRelativeResize="0"/>
            <p:nvPr/>
          </p:nvPicPr>
          <p:blipFill>
            <a:blip r:embed="rId8">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43366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10;&#10;Descrição gerada automaticamente">
            <a:extLst>
              <a:ext uri="{FF2B5EF4-FFF2-40B4-BE49-F238E27FC236}">
                <a16:creationId xmlns:a16="http://schemas.microsoft.com/office/drawing/2014/main" id="{CB2337F5-388A-AF1D-6815-7700B45ADA36}"/>
              </a:ext>
            </a:extLst>
          </p:cNvPr>
          <p:cNvPicPr>
            <a:picLocks noChangeAspect="1"/>
          </p:cNvPicPr>
          <p:nvPr/>
        </p:nvPicPr>
        <p:blipFill>
          <a:blip r:embed="rId2"/>
          <a:stretch>
            <a:fillRect/>
          </a:stretch>
        </p:blipFill>
        <p:spPr>
          <a:xfrm>
            <a:off x="433449" y="251991"/>
            <a:ext cx="8269679" cy="564797"/>
          </a:xfrm>
          <a:prstGeom prst="rect">
            <a:avLst/>
          </a:prstGeom>
        </p:spPr>
      </p:pic>
      <p:pic>
        <p:nvPicPr>
          <p:cNvPr id="3" name="Imagem 2" descr="Interface gráfica do usuário, Texto, Aplicativo, Email&#10;&#10;Descrição gerada automaticamente">
            <a:extLst>
              <a:ext uri="{FF2B5EF4-FFF2-40B4-BE49-F238E27FC236}">
                <a16:creationId xmlns:a16="http://schemas.microsoft.com/office/drawing/2014/main" id="{499DB70E-8221-9537-1F4F-415336DBA198}"/>
              </a:ext>
            </a:extLst>
          </p:cNvPr>
          <p:cNvPicPr>
            <a:picLocks noChangeAspect="1"/>
          </p:cNvPicPr>
          <p:nvPr/>
        </p:nvPicPr>
        <p:blipFill>
          <a:blip r:embed="rId3"/>
          <a:stretch>
            <a:fillRect/>
          </a:stretch>
        </p:blipFill>
        <p:spPr>
          <a:xfrm>
            <a:off x="1276535" y="1044528"/>
            <a:ext cx="7157543" cy="3112475"/>
          </a:xfrm>
          <a:prstGeom prst="rect">
            <a:avLst/>
          </a:prstGeom>
        </p:spPr>
      </p:pic>
      <p:pic>
        <p:nvPicPr>
          <p:cNvPr id="4" name="Imagem 3"/>
          <p:cNvPicPr>
            <a:picLocks noChangeAspect="1"/>
          </p:cNvPicPr>
          <p:nvPr/>
        </p:nvPicPr>
        <p:blipFill>
          <a:blip r:embed="rId4"/>
          <a:stretch>
            <a:fillRect/>
          </a:stretch>
        </p:blipFill>
        <p:spPr>
          <a:xfrm>
            <a:off x="1591658" y="4636693"/>
            <a:ext cx="5953260" cy="406943"/>
          </a:xfrm>
          <a:prstGeom prst="rect">
            <a:avLst/>
          </a:prstGeom>
        </p:spPr>
      </p:pic>
      <p:grpSp>
        <p:nvGrpSpPr>
          <p:cNvPr id="5" name="Google Shape;73;p15">
            <a:extLst>
              <a:ext uri="{FF2B5EF4-FFF2-40B4-BE49-F238E27FC236}">
                <a16:creationId xmlns:a16="http://schemas.microsoft.com/office/drawing/2014/main" id="{047F77DD-DFFC-6BA3-09C1-D18AD08CB3C9}"/>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E32E26B4-6A97-3A6D-A1FE-E94334002CB1}"/>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E8B3CA1-AEBA-FC7F-BBBA-8CF018976A01}"/>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9940981B-C1E6-BCE3-B713-E2868DDE810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70CDFC00-FF25-F9AD-DEDF-1DBBA578EF8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F2B555A7-1A94-25EB-477E-EA98D1A3D4A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8" name="Google Shape;79;p15">
              <a:extLst>
                <a:ext uri="{FF2B5EF4-FFF2-40B4-BE49-F238E27FC236}">
                  <a16:creationId xmlns:a16="http://schemas.microsoft.com/office/drawing/2014/main" id="{D760A4B2-6855-CBC7-E1AC-2998DAF2952A}"/>
                </a:ext>
              </a:extLst>
            </p:cNvPr>
            <p:cNvPicPr preferRelativeResize="0"/>
            <p:nvPr/>
          </p:nvPicPr>
          <p:blipFill>
            <a:blip r:embed="rId5">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B5258A26-F2A9-24DC-10AF-0B6128482ED8}"/>
                </a:ext>
              </a:extLst>
            </p:cNvPr>
            <p:cNvPicPr preferRelativeResize="0"/>
            <p:nvPr/>
          </p:nvPicPr>
          <p:blipFill>
            <a:blip r:embed="rId6">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0911482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 Texto&#10;&#10;Descrição gerada automaticamente">
            <a:extLst>
              <a:ext uri="{FF2B5EF4-FFF2-40B4-BE49-F238E27FC236}">
                <a16:creationId xmlns:a16="http://schemas.microsoft.com/office/drawing/2014/main" id="{8EFB1DF7-8E3F-1065-A90E-38A4DCBF90A1}"/>
              </a:ext>
            </a:extLst>
          </p:cNvPr>
          <p:cNvPicPr>
            <a:picLocks noChangeAspect="1"/>
          </p:cNvPicPr>
          <p:nvPr/>
        </p:nvPicPr>
        <p:blipFill>
          <a:blip r:embed="rId3"/>
          <a:stretch>
            <a:fillRect/>
          </a:stretch>
        </p:blipFill>
        <p:spPr>
          <a:xfrm>
            <a:off x="314696" y="244367"/>
            <a:ext cx="8395854" cy="572622"/>
          </a:xfrm>
          <a:prstGeom prst="rect">
            <a:avLst/>
          </a:prstGeom>
        </p:spPr>
      </p:pic>
      <p:pic>
        <p:nvPicPr>
          <p:cNvPr id="4" name="Imagem 3" descr="Diagrama&#10;&#10;Descrição gerada automaticamente">
            <a:extLst>
              <a:ext uri="{FF2B5EF4-FFF2-40B4-BE49-F238E27FC236}">
                <a16:creationId xmlns:a16="http://schemas.microsoft.com/office/drawing/2014/main" id="{4E0940D1-77D8-CC56-EF15-42D371007DE8}"/>
              </a:ext>
            </a:extLst>
          </p:cNvPr>
          <p:cNvPicPr>
            <a:picLocks noChangeAspect="1"/>
          </p:cNvPicPr>
          <p:nvPr/>
        </p:nvPicPr>
        <p:blipFill>
          <a:blip r:embed="rId4"/>
          <a:stretch>
            <a:fillRect/>
          </a:stretch>
        </p:blipFill>
        <p:spPr>
          <a:xfrm>
            <a:off x="4263242" y="816988"/>
            <a:ext cx="4447309" cy="1913225"/>
          </a:xfrm>
          <a:prstGeom prst="rect">
            <a:avLst/>
          </a:prstGeom>
        </p:spPr>
      </p:pic>
      <p:pic>
        <p:nvPicPr>
          <p:cNvPr id="5" name="Imagem 4" descr="Diagrama&#10;&#10;Descrição gerada automaticamente">
            <a:extLst>
              <a:ext uri="{FF2B5EF4-FFF2-40B4-BE49-F238E27FC236}">
                <a16:creationId xmlns:a16="http://schemas.microsoft.com/office/drawing/2014/main" id="{57587CC0-A3A5-4581-E408-1867C1453293}"/>
              </a:ext>
            </a:extLst>
          </p:cNvPr>
          <p:cNvPicPr>
            <a:picLocks noChangeAspect="1"/>
          </p:cNvPicPr>
          <p:nvPr/>
        </p:nvPicPr>
        <p:blipFill>
          <a:blip r:embed="rId5"/>
          <a:stretch>
            <a:fillRect/>
          </a:stretch>
        </p:blipFill>
        <p:spPr>
          <a:xfrm>
            <a:off x="4263241" y="2743297"/>
            <a:ext cx="4447310" cy="1693913"/>
          </a:xfrm>
          <a:prstGeom prst="rect">
            <a:avLst/>
          </a:prstGeom>
        </p:spPr>
      </p:pic>
      <p:pic>
        <p:nvPicPr>
          <p:cNvPr id="3" name="Imagem 2"/>
          <p:cNvPicPr>
            <a:picLocks noChangeAspect="1"/>
          </p:cNvPicPr>
          <p:nvPr/>
        </p:nvPicPr>
        <p:blipFill>
          <a:blip r:embed="rId6"/>
          <a:stretch>
            <a:fillRect/>
          </a:stretch>
        </p:blipFill>
        <p:spPr>
          <a:xfrm>
            <a:off x="314696" y="2019623"/>
            <a:ext cx="3934073" cy="1635056"/>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7"/>
          <a:stretch>
            <a:fillRect/>
          </a:stretch>
        </p:blipFill>
        <p:spPr>
          <a:xfrm>
            <a:off x="1669561" y="4656522"/>
            <a:ext cx="1064419" cy="407194"/>
          </a:xfrm>
          <a:prstGeom prst="rect">
            <a:avLst/>
          </a:prstGeom>
        </p:spPr>
      </p:pic>
      <p:pic>
        <p:nvPicPr>
          <p:cNvPr id="11" name="Imagem 10">
            <a:extLst>
              <a:ext uri="{FF2B5EF4-FFF2-40B4-BE49-F238E27FC236}">
                <a16:creationId xmlns:a16="http://schemas.microsoft.com/office/drawing/2014/main" id="{6F4CED84-3D60-492A-6231-3E7C1015894A}"/>
              </a:ext>
            </a:extLst>
          </p:cNvPr>
          <p:cNvPicPr>
            <a:picLocks noChangeAspect="1"/>
          </p:cNvPicPr>
          <p:nvPr/>
        </p:nvPicPr>
        <p:blipFill>
          <a:blip r:embed="rId8"/>
          <a:stretch>
            <a:fillRect/>
          </a:stretch>
        </p:blipFill>
        <p:spPr>
          <a:xfrm>
            <a:off x="2733980" y="4656522"/>
            <a:ext cx="2821781" cy="350044"/>
          </a:xfrm>
          <a:prstGeom prst="rect">
            <a:avLst/>
          </a:prstGeom>
        </p:spPr>
      </p:pic>
      <p:pic>
        <p:nvPicPr>
          <p:cNvPr id="12" name="Imagem 11"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9"/>
          <a:stretch>
            <a:fillRect/>
          </a:stretch>
        </p:blipFill>
        <p:spPr>
          <a:xfrm>
            <a:off x="5662917" y="4656522"/>
            <a:ext cx="1957388" cy="407194"/>
          </a:xfrm>
          <a:prstGeom prst="rect">
            <a:avLst/>
          </a:prstGeom>
        </p:spPr>
      </p:pic>
      <p:grpSp>
        <p:nvGrpSpPr>
          <p:cNvPr id="6" name="Google Shape;73;p15">
            <a:extLst>
              <a:ext uri="{FF2B5EF4-FFF2-40B4-BE49-F238E27FC236}">
                <a16:creationId xmlns:a16="http://schemas.microsoft.com/office/drawing/2014/main" id="{4F8AC64E-FB2E-178D-472E-512BED578018}"/>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AA3B63EE-F740-385B-755F-EF5D334D22C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8CF33F5E-CF87-2C08-551C-0AFFBD3A597B}"/>
                </a:ext>
              </a:extLst>
            </p:cNvPr>
            <p:cNvGrpSpPr/>
            <p:nvPr/>
          </p:nvGrpSpPr>
          <p:grpSpPr>
            <a:xfrm>
              <a:off x="5592275" y="4645600"/>
              <a:ext cx="1343375" cy="533264"/>
              <a:chOff x="7676800" y="4493200"/>
              <a:chExt cx="1343375" cy="533264"/>
            </a:xfrm>
          </p:grpSpPr>
          <p:sp>
            <p:nvSpPr>
              <p:cNvPr id="14" name="Google Shape;76;p15">
                <a:extLst>
                  <a:ext uri="{FF2B5EF4-FFF2-40B4-BE49-F238E27FC236}">
                    <a16:creationId xmlns:a16="http://schemas.microsoft.com/office/drawing/2014/main" id="{BFB4E703-5AA6-1F7E-9FA5-59FBDAF0025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7;p15">
                <a:extLst>
                  <a:ext uri="{FF2B5EF4-FFF2-40B4-BE49-F238E27FC236}">
                    <a16:creationId xmlns:a16="http://schemas.microsoft.com/office/drawing/2014/main" id="{2FD6A1D9-0761-2A0D-7B6A-1BAF981D70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6" name="Google Shape;78;p15">
                <a:extLst>
                  <a:ext uri="{FF2B5EF4-FFF2-40B4-BE49-F238E27FC236}">
                    <a16:creationId xmlns:a16="http://schemas.microsoft.com/office/drawing/2014/main" id="{38D9355B-909E-CABB-6DF0-2A31F34CF73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0" name="Google Shape;79;p15">
              <a:extLst>
                <a:ext uri="{FF2B5EF4-FFF2-40B4-BE49-F238E27FC236}">
                  <a16:creationId xmlns:a16="http://schemas.microsoft.com/office/drawing/2014/main" id="{D8DCBBFF-6321-FAA3-CB9F-9ADEC27A5C29}"/>
                </a:ext>
              </a:extLst>
            </p:cNvPr>
            <p:cNvPicPr preferRelativeResize="0"/>
            <p:nvPr/>
          </p:nvPicPr>
          <p:blipFill>
            <a:blip r:embed="rId10">
              <a:alphaModFix/>
            </a:blip>
            <a:stretch>
              <a:fillRect/>
            </a:stretch>
          </p:blipFill>
          <p:spPr>
            <a:xfrm>
              <a:off x="4079400" y="4645612"/>
              <a:ext cx="1360476" cy="366650"/>
            </a:xfrm>
            <a:prstGeom prst="rect">
              <a:avLst/>
            </a:prstGeom>
            <a:noFill/>
            <a:ln>
              <a:noFill/>
            </a:ln>
          </p:spPr>
        </p:pic>
        <p:pic>
          <p:nvPicPr>
            <p:cNvPr id="13" name="Google Shape;80;p15">
              <a:extLst>
                <a:ext uri="{FF2B5EF4-FFF2-40B4-BE49-F238E27FC236}">
                  <a16:creationId xmlns:a16="http://schemas.microsoft.com/office/drawing/2014/main" id="{31750F88-B8E3-F257-94FC-7D05F58BD79D}"/>
                </a:ext>
              </a:extLst>
            </p:cNvPr>
            <p:cNvPicPr preferRelativeResize="0"/>
            <p:nvPr/>
          </p:nvPicPr>
          <p:blipFill>
            <a:blip r:embed="rId11">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2091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Interface gráfica do usuário, Texto&#10;&#10;Descrição gerada automaticamente">
            <a:extLst>
              <a:ext uri="{FF2B5EF4-FFF2-40B4-BE49-F238E27FC236}">
                <a16:creationId xmlns:a16="http://schemas.microsoft.com/office/drawing/2014/main" id="{42755C4C-3EB0-8EA7-473F-DF75CC8A01A9}"/>
              </a:ext>
            </a:extLst>
          </p:cNvPr>
          <p:cNvPicPr>
            <a:picLocks noChangeAspect="1"/>
          </p:cNvPicPr>
          <p:nvPr/>
        </p:nvPicPr>
        <p:blipFill>
          <a:blip r:embed="rId2"/>
          <a:stretch>
            <a:fillRect/>
          </a:stretch>
        </p:blipFill>
        <p:spPr>
          <a:xfrm>
            <a:off x="223396" y="140160"/>
            <a:ext cx="8676015" cy="597185"/>
          </a:xfrm>
          <a:prstGeom prst="rect">
            <a:avLst/>
          </a:prstGeom>
        </p:spPr>
      </p:pic>
      <p:pic>
        <p:nvPicPr>
          <p:cNvPr id="3" name="Imagem 2" descr="Tabela&#10;&#10;Descrição gerada automaticamente">
            <a:extLst>
              <a:ext uri="{FF2B5EF4-FFF2-40B4-BE49-F238E27FC236}">
                <a16:creationId xmlns:a16="http://schemas.microsoft.com/office/drawing/2014/main" id="{5FEA2FC6-DEF3-E4AC-BC42-FA2894BFFCE9}"/>
              </a:ext>
            </a:extLst>
          </p:cNvPr>
          <p:cNvPicPr>
            <a:picLocks noChangeAspect="1"/>
          </p:cNvPicPr>
          <p:nvPr/>
        </p:nvPicPr>
        <p:blipFill>
          <a:blip r:embed="rId3"/>
          <a:stretch>
            <a:fillRect/>
          </a:stretch>
        </p:blipFill>
        <p:spPr>
          <a:xfrm>
            <a:off x="93375" y="1210887"/>
            <a:ext cx="8936056" cy="2419421"/>
          </a:xfrm>
          <a:prstGeom prst="rect">
            <a:avLst/>
          </a:prstGeom>
        </p:spPr>
      </p:pic>
      <p:pic>
        <p:nvPicPr>
          <p:cNvPr id="4" name="Imagem 3"/>
          <p:cNvPicPr>
            <a:picLocks noChangeAspect="1"/>
          </p:cNvPicPr>
          <p:nvPr/>
        </p:nvPicPr>
        <p:blipFill>
          <a:blip r:embed="rId4"/>
          <a:stretch>
            <a:fillRect/>
          </a:stretch>
        </p:blipFill>
        <p:spPr>
          <a:xfrm>
            <a:off x="1584773" y="4647244"/>
            <a:ext cx="5953260" cy="406943"/>
          </a:xfrm>
          <a:prstGeom prst="rect">
            <a:avLst/>
          </a:prstGeom>
        </p:spPr>
      </p:pic>
      <p:grpSp>
        <p:nvGrpSpPr>
          <p:cNvPr id="5" name="Google Shape;73;p15">
            <a:extLst>
              <a:ext uri="{FF2B5EF4-FFF2-40B4-BE49-F238E27FC236}">
                <a16:creationId xmlns:a16="http://schemas.microsoft.com/office/drawing/2014/main" id="{3407AD4E-C2E3-A774-58BF-55A8DE32C069}"/>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7092E99-BAFC-3432-2852-15F72FC28AB5}"/>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270399F-CB02-0196-2AB3-250BE76E1BA1}"/>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ED5FAABD-5771-882A-F152-CE3FF49F6582}"/>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7A989716-0198-F44F-40F6-DBE8A0AED6A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9D2B42B-B96B-C137-50CA-8B7FA80CD0D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8" name="Google Shape;79;p15">
              <a:extLst>
                <a:ext uri="{FF2B5EF4-FFF2-40B4-BE49-F238E27FC236}">
                  <a16:creationId xmlns:a16="http://schemas.microsoft.com/office/drawing/2014/main" id="{736D7817-4991-71F8-9684-7ECA4F58E7FC}"/>
                </a:ext>
              </a:extLst>
            </p:cNvPr>
            <p:cNvPicPr preferRelativeResize="0"/>
            <p:nvPr/>
          </p:nvPicPr>
          <p:blipFill>
            <a:blip r:embed="rId5">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B45B8022-E0AE-013D-18B3-A35BD8F8B2BF}"/>
                </a:ext>
              </a:extLst>
            </p:cNvPr>
            <p:cNvPicPr preferRelativeResize="0"/>
            <p:nvPr/>
          </p:nvPicPr>
          <p:blipFill>
            <a:blip r:embed="rId6">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77400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99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a:solidFill>
                  <a:srgbClr val="7030A0"/>
                </a:solidFill>
                <a:latin typeface="Raleway"/>
                <a:ea typeface="Raleway"/>
                <a:cs typeface="Raleway"/>
                <a:sym typeface="Raleway"/>
              </a:rPr>
              <a:t>atualizações da OBM</a:t>
            </a:r>
            <a:endParaRPr sz="5240" b="1">
              <a:solidFill>
                <a:srgbClr val="7030A0"/>
              </a:solidFill>
              <a:latin typeface="Raleway"/>
              <a:ea typeface="Raleway"/>
              <a:cs typeface="Raleway"/>
              <a:sym typeface="Raleway"/>
            </a:endParaRPr>
          </a:p>
          <a:p>
            <a:pPr marL="0" lvl="0" indent="0" algn="ctr" rtl="0">
              <a:spcBef>
                <a:spcPts val="0"/>
              </a:spcBef>
              <a:spcAft>
                <a:spcPts val="0"/>
              </a:spcAft>
              <a:buNone/>
            </a:pPr>
            <a:endParaRPr sz="10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Diagrama&#10;&#10;Descrição gerada automaticamente">
            <a:extLst>
              <a:ext uri="{FF2B5EF4-FFF2-40B4-BE49-F238E27FC236}">
                <a16:creationId xmlns:a16="http://schemas.microsoft.com/office/drawing/2014/main" id="{C3091E90-07AA-CBC4-4124-0184A72F25FF}"/>
              </a:ext>
            </a:extLst>
          </p:cNvPr>
          <p:cNvPicPr>
            <a:picLocks noChangeAspect="1"/>
          </p:cNvPicPr>
          <p:nvPr/>
        </p:nvPicPr>
        <p:blipFill>
          <a:blip r:embed="rId2"/>
          <a:stretch>
            <a:fillRect/>
          </a:stretch>
        </p:blipFill>
        <p:spPr>
          <a:xfrm>
            <a:off x="549073" y="764217"/>
            <a:ext cx="4811616" cy="3889057"/>
          </a:xfrm>
          <a:prstGeom prst="rect">
            <a:avLst/>
          </a:prstGeom>
        </p:spPr>
      </p:pic>
      <p:pic>
        <p:nvPicPr>
          <p:cNvPr id="4" name="Imagem 3" descr="Diagrama&#10;&#10;Descrição gerada automaticamente">
            <a:extLst>
              <a:ext uri="{FF2B5EF4-FFF2-40B4-BE49-F238E27FC236}">
                <a16:creationId xmlns:a16="http://schemas.microsoft.com/office/drawing/2014/main" id="{88ABC928-6DB2-E459-D2BC-8694693419BB}"/>
              </a:ext>
            </a:extLst>
          </p:cNvPr>
          <p:cNvPicPr>
            <a:picLocks noChangeAspect="1"/>
          </p:cNvPicPr>
          <p:nvPr/>
        </p:nvPicPr>
        <p:blipFill>
          <a:blip r:embed="rId3"/>
          <a:stretch>
            <a:fillRect/>
          </a:stretch>
        </p:blipFill>
        <p:spPr>
          <a:xfrm>
            <a:off x="812374" y="2572680"/>
            <a:ext cx="1434929" cy="2080594"/>
          </a:xfrm>
          <a:prstGeom prst="rect">
            <a:avLst/>
          </a:prstGeom>
        </p:spPr>
      </p:pic>
      <p:pic>
        <p:nvPicPr>
          <p:cNvPr id="5" name="Imagem 4" descr="Interface gráfica do usuário, Texto&#10;&#10;Descrição gerada automaticamente">
            <a:extLst>
              <a:ext uri="{FF2B5EF4-FFF2-40B4-BE49-F238E27FC236}">
                <a16:creationId xmlns:a16="http://schemas.microsoft.com/office/drawing/2014/main" id="{EE363A89-B77E-D58F-BBA9-242816666ACE}"/>
              </a:ext>
            </a:extLst>
          </p:cNvPr>
          <p:cNvPicPr>
            <a:picLocks noChangeAspect="1"/>
          </p:cNvPicPr>
          <p:nvPr/>
        </p:nvPicPr>
        <p:blipFill>
          <a:blip r:embed="rId4"/>
          <a:stretch>
            <a:fillRect/>
          </a:stretch>
        </p:blipFill>
        <p:spPr>
          <a:xfrm>
            <a:off x="131109" y="91633"/>
            <a:ext cx="8831356" cy="581537"/>
          </a:xfrm>
          <a:prstGeom prst="rect">
            <a:avLst/>
          </a:prstGeom>
        </p:spPr>
      </p:pic>
      <p:pic>
        <p:nvPicPr>
          <p:cNvPr id="2" name="Imagem 1"/>
          <p:cNvPicPr>
            <a:picLocks noChangeAspect="1"/>
          </p:cNvPicPr>
          <p:nvPr/>
        </p:nvPicPr>
        <p:blipFill>
          <a:blip r:embed="rId5"/>
          <a:stretch>
            <a:fillRect/>
          </a:stretch>
        </p:blipFill>
        <p:spPr>
          <a:xfrm>
            <a:off x="6112639" y="2272432"/>
            <a:ext cx="1551560" cy="2248229"/>
          </a:xfrm>
          <a:prstGeom prst="rect">
            <a:avLst/>
          </a:prstGeom>
        </p:spPr>
      </p:pic>
      <p:pic>
        <p:nvPicPr>
          <p:cNvPr id="9" name="Imagem 8"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6"/>
          <a:stretch>
            <a:fillRect/>
          </a:stretch>
        </p:blipFill>
        <p:spPr>
          <a:xfrm>
            <a:off x="1669562" y="4653274"/>
            <a:ext cx="1064419" cy="407194"/>
          </a:xfrm>
          <a:prstGeom prst="rect">
            <a:avLst/>
          </a:prstGeom>
        </p:spPr>
      </p:pic>
      <p:pic>
        <p:nvPicPr>
          <p:cNvPr id="11" name="Imagem 10">
            <a:extLst>
              <a:ext uri="{FF2B5EF4-FFF2-40B4-BE49-F238E27FC236}">
                <a16:creationId xmlns:a16="http://schemas.microsoft.com/office/drawing/2014/main" id="{6F4CED84-3D60-492A-6231-3E7C1015894A}"/>
              </a:ext>
            </a:extLst>
          </p:cNvPr>
          <p:cNvPicPr>
            <a:picLocks noChangeAspect="1"/>
          </p:cNvPicPr>
          <p:nvPr/>
        </p:nvPicPr>
        <p:blipFill>
          <a:blip r:embed="rId7"/>
          <a:stretch>
            <a:fillRect/>
          </a:stretch>
        </p:blipFill>
        <p:spPr>
          <a:xfrm>
            <a:off x="2733981" y="4653274"/>
            <a:ext cx="2821781" cy="350044"/>
          </a:xfrm>
          <a:prstGeom prst="rect">
            <a:avLst/>
          </a:prstGeom>
        </p:spPr>
      </p:pic>
      <p:pic>
        <p:nvPicPr>
          <p:cNvPr id="12" name="Imagem 11"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8"/>
          <a:stretch>
            <a:fillRect/>
          </a:stretch>
        </p:blipFill>
        <p:spPr>
          <a:xfrm>
            <a:off x="5662918" y="4653274"/>
            <a:ext cx="1957388" cy="407194"/>
          </a:xfrm>
          <a:prstGeom prst="rect">
            <a:avLst/>
          </a:prstGeom>
        </p:spPr>
      </p:pic>
      <p:pic>
        <p:nvPicPr>
          <p:cNvPr id="6" name="Imagem 5" descr="Tabela&#10;&#10;Descrição gerada automaticamente">
            <a:extLst>
              <a:ext uri="{FF2B5EF4-FFF2-40B4-BE49-F238E27FC236}">
                <a16:creationId xmlns:a16="http://schemas.microsoft.com/office/drawing/2014/main" id="{1AC61E17-07EB-D340-74C6-1A2289F9EC60}"/>
              </a:ext>
            </a:extLst>
          </p:cNvPr>
          <p:cNvPicPr>
            <a:picLocks noChangeAspect="1"/>
          </p:cNvPicPr>
          <p:nvPr/>
        </p:nvPicPr>
        <p:blipFill>
          <a:blip r:embed="rId9"/>
          <a:stretch>
            <a:fillRect/>
          </a:stretch>
        </p:blipFill>
        <p:spPr>
          <a:xfrm>
            <a:off x="4681024" y="1037620"/>
            <a:ext cx="4336514" cy="954401"/>
          </a:xfrm>
          <a:prstGeom prst="rect">
            <a:avLst/>
          </a:prstGeom>
        </p:spPr>
      </p:pic>
      <p:grpSp>
        <p:nvGrpSpPr>
          <p:cNvPr id="18" name="Google Shape;73;p15">
            <a:extLst>
              <a:ext uri="{FF2B5EF4-FFF2-40B4-BE49-F238E27FC236}">
                <a16:creationId xmlns:a16="http://schemas.microsoft.com/office/drawing/2014/main" id="{CC9EF669-781B-2CD9-3284-24D80AF66CA6}"/>
              </a:ext>
            </a:extLst>
          </p:cNvPr>
          <p:cNvGrpSpPr/>
          <p:nvPr/>
        </p:nvGrpSpPr>
        <p:grpSpPr>
          <a:xfrm>
            <a:off x="0" y="4585144"/>
            <a:ext cx="8449056" cy="596954"/>
            <a:chOff x="0" y="4474098"/>
            <a:chExt cx="9144000" cy="708000"/>
          </a:xfrm>
        </p:grpSpPr>
        <p:sp>
          <p:nvSpPr>
            <p:cNvPr id="19" name="Google Shape;74;p15">
              <a:extLst>
                <a:ext uri="{FF2B5EF4-FFF2-40B4-BE49-F238E27FC236}">
                  <a16:creationId xmlns:a16="http://schemas.microsoft.com/office/drawing/2014/main" id="{02AD76ED-DFB8-E5BD-8A91-B26C2FDAAA8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8F39D809-F4C8-39CE-AC12-CE52D8639270}"/>
                </a:ext>
              </a:extLst>
            </p:cNvPr>
            <p:cNvGrpSpPr/>
            <p:nvPr/>
          </p:nvGrpSpPr>
          <p:grpSpPr>
            <a:xfrm>
              <a:off x="5592275" y="4645600"/>
              <a:ext cx="1343375" cy="533264"/>
              <a:chOff x="7676800" y="4493200"/>
              <a:chExt cx="1343375" cy="533264"/>
            </a:xfrm>
          </p:grpSpPr>
          <p:sp>
            <p:nvSpPr>
              <p:cNvPr id="23" name="Google Shape;76;p15">
                <a:extLst>
                  <a:ext uri="{FF2B5EF4-FFF2-40B4-BE49-F238E27FC236}">
                    <a16:creationId xmlns:a16="http://schemas.microsoft.com/office/drawing/2014/main" id="{2304E63D-921B-1C85-628C-20EF22D6D2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F8A0CC5D-2D98-C7AE-7ADE-DAAD0AA0BCD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C17580DA-A210-BBB0-3CC8-68AB25C46F6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C2084EFA-ACEA-2643-12D5-7B69DF84D707}"/>
                </a:ext>
              </a:extLst>
            </p:cNvPr>
            <p:cNvPicPr preferRelativeResize="0"/>
            <p:nvPr/>
          </p:nvPicPr>
          <p:blipFill>
            <a:blip r:embed="rId10">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08AEE4B1-C550-C9BC-9F15-BEB68EA523AD}"/>
                </a:ext>
              </a:extLst>
            </p:cNvPr>
            <p:cNvPicPr preferRelativeResize="0"/>
            <p:nvPr/>
          </p:nvPicPr>
          <p:blipFill>
            <a:blip r:embed="rId11">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18504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descr="Texto&#10;&#10;Descrição gerada automaticamente">
            <a:extLst>
              <a:ext uri="{FF2B5EF4-FFF2-40B4-BE49-F238E27FC236}">
                <a16:creationId xmlns:a16="http://schemas.microsoft.com/office/drawing/2014/main" id="{8ABE1D9C-C694-B7A8-59C4-27B1BD65E0F4}"/>
              </a:ext>
            </a:extLst>
          </p:cNvPr>
          <p:cNvPicPr>
            <a:picLocks noChangeAspect="1"/>
          </p:cNvPicPr>
          <p:nvPr/>
        </p:nvPicPr>
        <p:blipFill>
          <a:blip r:embed="rId3"/>
          <a:stretch>
            <a:fillRect/>
          </a:stretch>
        </p:blipFill>
        <p:spPr>
          <a:xfrm>
            <a:off x="122704" y="93955"/>
            <a:ext cx="8696885" cy="644129"/>
          </a:xfrm>
          <a:prstGeom prst="rect">
            <a:avLst/>
          </a:prstGeom>
        </p:spPr>
      </p:pic>
      <p:pic>
        <p:nvPicPr>
          <p:cNvPr id="3" name="Imagem 2" descr="Tabela&#10;&#10;Descrição gerada automaticamente">
            <a:extLst>
              <a:ext uri="{FF2B5EF4-FFF2-40B4-BE49-F238E27FC236}">
                <a16:creationId xmlns:a16="http://schemas.microsoft.com/office/drawing/2014/main" id="{AF410D53-6BFD-6195-3426-5BAB683A72B3}"/>
              </a:ext>
            </a:extLst>
          </p:cNvPr>
          <p:cNvPicPr>
            <a:picLocks noChangeAspect="1"/>
          </p:cNvPicPr>
          <p:nvPr/>
        </p:nvPicPr>
        <p:blipFill>
          <a:blip r:embed="rId4"/>
          <a:stretch>
            <a:fillRect/>
          </a:stretch>
        </p:blipFill>
        <p:spPr>
          <a:xfrm>
            <a:off x="1952246" y="830157"/>
            <a:ext cx="5235795" cy="3734009"/>
          </a:xfrm>
          <a:prstGeom prst="rect">
            <a:avLst/>
          </a:prstGeom>
        </p:spPr>
      </p:pic>
      <p:pic>
        <p:nvPicPr>
          <p:cNvPr id="4" name="Imagem 3"/>
          <p:cNvPicPr>
            <a:picLocks noChangeAspect="1"/>
          </p:cNvPicPr>
          <p:nvPr/>
        </p:nvPicPr>
        <p:blipFill>
          <a:blip r:embed="rId5"/>
          <a:stretch>
            <a:fillRect/>
          </a:stretch>
        </p:blipFill>
        <p:spPr>
          <a:xfrm>
            <a:off x="1593514" y="4656239"/>
            <a:ext cx="5953260" cy="406943"/>
          </a:xfrm>
          <a:prstGeom prst="rect">
            <a:avLst/>
          </a:prstGeom>
        </p:spPr>
      </p:pic>
      <p:grpSp>
        <p:nvGrpSpPr>
          <p:cNvPr id="5" name="Google Shape;73;p15">
            <a:extLst>
              <a:ext uri="{FF2B5EF4-FFF2-40B4-BE49-F238E27FC236}">
                <a16:creationId xmlns:a16="http://schemas.microsoft.com/office/drawing/2014/main" id="{E512F5BC-FA6D-92BE-C1F4-9B63FE582A44}"/>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15C268C0-46AF-F33A-69A0-F2353833B1DB}"/>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57AFD72D-EA77-9366-33F4-8E295E958AEC}"/>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8CD19E1-3314-1E5D-21B6-5AE4C868E8C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21D82715-69F3-9852-641D-B1169F56DDB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C1B6985-B359-DE26-A23A-2C110CEC72E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8" name="Google Shape;79;p15">
              <a:extLst>
                <a:ext uri="{FF2B5EF4-FFF2-40B4-BE49-F238E27FC236}">
                  <a16:creationId xmlns:a16="http://schemas.microsoft.com/office/drawing/2014/main" id="{0A1E803E-A1CE-594B-2201-35D3EEBFA2AB}"/>
                </a:ext>
              </a:extLst>
            </p:cNvPr>
            <p:cNvPicPr preferRelativeResize="0"/>
            <p:nvPr/>
          </p:nvPicPr>
          <p:blipFill>
            <a:blip r:embed="rId6">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1D6CA2BA-1CC0-2004-18B1-D7CDAF1F88F3}"/>
                </a:ext>
              </a:extLst>
            </p:cNvPr>
            <p:cNvPicPr preferRelativeResize="0"/>
            <p:nvPr/>
          </p:nvPicPr>
          <p:blipFill>
            <a:blip r:embed="rId7">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2421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Interface gráfica do usuário, Texto, Aplicativo&#10;&#10;Descrição gerada automaticamente">
            <a:extLst>
              <a:ext uri="{FF2B5EF4-FFF2-40B4-BE49-F238E27FC236}">
                <a16:creationId xmlns:a16="http://schemas.microsoft.com/office/drawing/2014/main" id="{A86D109F-A527-C176-1D97-404D4C703D08}"/>
              </a:ext>
            </a:extLst>
          </p:cNvPr>
          <p:cNvPicPr>
            <a:picLocks noChangeAspect="1"/>
          </p:cNvPicPr>
          <p:nvPr/>
        </p:nvPicPr>
        <p:blipFill>
          <a:blip r:embed="rId2"/>
          <a:stretch>
            <a:fillRect/>
          </a:stretch>
        </p:blipFill>
        <p:spPr>
          <a:xfrm>
            <a:off x="162499" y="126895"/>
            <a:ext cx="8715719" cy="606901"/>
          </a:xfrm>
          <a:prstGeom prst="rect">
            <a:avLst/>
          </a:prstGeom>
        </p:spPr>
      </p:pic>
      <p:pic>
        <p:nvPicPr>
          <p:cNvPr id="9" name="Imagem 8" descr="Texto&#10;&#10;Descrição gerada automaticamente">
            <a:extLst>
              <a:ext uri="{FF2B5EF4-FFF2-40B4-BE49-F238E27FC236}">
                <a16:creationId xmlns:a16="http://schemas.microsoft.com/office/drawing/2014/main" id="{C89E2B5B-DD2F-172C-4A94-84270A85C544}"/>
              </a:ext>
            </a:extLst>
          </p:cNvPr>
          <p:cNvPicPr>
            <a:picLocks noChangeAspect="1"/>
          </p:cNvPicPr>
          <p:nvPr/>
        </p:nvPicPr>
        <p:blipFill>
          <a:blip r:embed="rId3"/>
          <a:stretch>
            <a:fillRect/>
          </a:stretch>
        </p:blipFill>
        <p:spPr>
          <a:xfrm>
            <a:off x="1120662" y="1014486"/>
            <a:ext cx="7228442" cy="1342618"/>
          </a:xfrm>
          <a:prstGeom prst="rect">
            <a:avLst/>
          </a:prstGeom>
        </p:spPr>
      </p:pic>
      <p:pic>
        <p:nvPicPr>
          <p:cNvPr id="10" name="Imagem 9" descr="Tabela&#10;&#10;Descrição gerada automaticamente">
            <a:extLst>
              <a:ext uri="{FF2B5EF4-FFF2-40B4-BE49-F238E27FC236}">
                <a16:creationId xmlns:a16="http://schemas.microsoft.com/office/drawing/2014/main" id="{65A14028-E51D-6D64-1C4E-47567F6281BF}"/>
              </a:ext>
            </a:extLst>
          </p:cNvPr>
          <p:cNvPicPr>
            <a:picLocks noChangeAspect="1"/>
          </p:cNvPicPr>
          <p:nvPr/>
        </p:nvPicPr>
        <p:blipFill>
          <a:blip r:embed="rId4"/>
          <a:stretch>
            <a:fillRect/>
          </a:stretch>
        </p:blipFill>
        <p:spPr>
          <a:xfrm>
            <a:off x="1435430" y="2484002"/>
            <a:ext cx="6718464" cy="1867728"/>
          </a:xfrm>
          <a:prstGeom prst="rect">
            <a:avLst/>
          </a:prstGeom>
        </p:spPr>
      </p:pic>
      <p:pic>
        <p:nvPicPr>
          <p:cNvPr id="11" name="Imagem 10" descr="Uma imagem contendo Interface gráfica do usuário&#10;&#10;Descrição gerada automaticamente">
            <a:extLst>
              <a:ext uri="{FF2B5EF4-FFF2-40B4-BE49-F238E27FC236}">
                <a16:creationId xmlns:a16="http://schemas.microsoft.com/office/drawing/2014/main" id="{313E05FA-D6A1-FD2F-D70E-930FB324C4B0}"/>
              </a:ext>
            </a:extLst>
          </p:cNvPr>
          <p:cNvPicPr>
            <a:picLocks noChangeAspect="1"/>
          </p:cNvPicPr>
          <p:nvPr/>
        </p:nvPicPr>
        <p:blipFill>
          <a:blip r:embed="rId5"/>
          <a:stretch>
            <a:fillRect/>
          </a:stretch>
        </p:blipFill>
        <p:spPr>
          <a:xfrm>
            <a:off x="1785621" y="4653988"/>
            <a:ext cx="1064419" cy="407194"/>
          </a:xfrm>
          <a:prstGeom prst="rect">
            <a:avLst/>
          </a:prstGeom>
        </p:spPr>
      </p:pic>
      <p:pic>
        <p:nvPicPr>
          <p:cNvPr id="12" name="Imagem 11">
            <a:extLst>
              <a:ext uri="{FF2B5EF4-FFF2-40B4-BE49-F238E27FC236}">
                <a16:creationId xmlns:a16="http://schemas.microsoft.com/office/drawing/2014/main" id="{6F4CED84-3D60-492A-6231-3E7C1015894A}"/>
              </a:ext>
            </a:extLst>
          </p:cNvPr>
          <p:cNvPicPr>
            <a:picLocks noChangeAspect="1"/>
          </p:cNvPicPr>
          <p:nvPr/>
        </p:nvPicPr>
        <p:blipFill>
          <a:blip r:embed="rId6"/>
          <a:stretch>
            <a:fillRect/>
          </a:stretch>
        </p:blipFill>
        <p:spPr>
          <a:xfrm>
            <a:off x="2850040" y="4653988"/>
            <a:ext cx="2821781" cy="350044"/>
          </a:xfrm>
          <a:prstGeom prst="rect">
            <a:avLst/>
          </a:prstGeom>
        </p:spPr>
      </p:pic>
      <p:pic>
        <p:nvPicPr>
          <p:cNvPr id="13" name="Imagem 12" descr="Uma imagem contendo Texto&#10;&#10;Descrição gerada automaticamente">
            <a:extLst>
              <a:ext uri="{FF2B5EF4-FFF2-40B4-BE49-F238E27FC236}">
                <a16:creationId xmlns:a16="http://schemas.microsoft.com/office/drawing/2014/main" id="{7A9C6A87-5472-453B-C85D-F68E87174DEE}"/>
              </a:ext>
            </a:extLst>
          </p:cNvPr>
          <p:cNvPicPr>
            <a:picLocks noChangeAspect="1"/>
          </p:cNvPicPr>
          <p:nvPr/>
        </p:nvPicPr>
        <p:blipFill>
          <a:blip r:embed="rId7"/>
          <a:stretch>
            <a:fillRect/>
          </a:stretch>
        </p:blipFill>
        <p:spPr>
          <a:xfrm>
            <a:off x="5778976" y="4653988"/>
            <a:ext cx="1957388" cy="407194"/>
          </a:xfrm>
          <a:prstGeom prst="rect">
            <a:avLst/>
          </a:prstGeom>
        </p:spPr>
      </p:pic>
      <p:grpSp>
        <p:nvGrpSpPr>
          <p:cNvPr id="2" name="Google Shape;73;p15">
            <a:extLst>
              <a:ext uri="{FF2B5EF4-FFF2-40B4-BE49-F238E27FC236}">
                <a16:creationId xmlns:a16="http://schemas.microsoft.com/office/drawing/2014/main" id="{F17D783D-39A4-EAA5-7131-22B18B1E9C75}"/>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2CA5635-CF53-C06F-33A0-6C05D5B0AC5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09AD3624-28AF-176C-8D9D-AAD010B6CD10}"/>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43F8B5A0-BA48-776B-BB43-FA1F10DD151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4B07AF37-50C3-7394-3620-DCFF173BF7B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E0635591-9E4E-9B30-2182-F39895FDABC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5" name="Google Shape;79;p15">
              <a:extLst>
                <a:ext uri="{FF2B5EF4-FFF2-40B4-BE49-F238E27FC236}">
                  <a16:creationId xmlns:a16="http://schemas.microsoft.com/office/drawing/2014/main" id="{344BA3F8-6925-1578-A82F-14DB31CB717D}"/>
                </a:ext>
              </a:extLst>
            </p:cNvPr>
            <p:cNvPicPr preferRelativeResize="0"/>
            <p:nvPr/>
          </p:nvPicPr>
          <p:blipFill>
            <a:blip r:embed="rId8">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D9195639-616A-66D9-A2C3-E904B5F10261}"/>
                </a:ext>
              </a:extLst>
            </p:cNvPr>
            <p:cNvPicPr preferRelativeResize="0"/>
            <p:nvPr/>
          </p:nvPicPr>
          <p:blipFill>
            <a:blip r:embed="rId9">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816309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2" name="Google Shape;212;p51"/>
          <p:cNvPicPr preferRelativeResize="0"/>
          <p:nvPr/>
        </p:nvPicPr>
        <p:blipFill rotWithShape="1">
          <a:blip r:embed="rId5">
            <a:alphaModFix/>
          </a:blip>
          <a:srcRect l="67341" t="24108" r="3942" b="27559"/>
          <a:stretch/>
        </p:blipFill>
        <p:spPr>
          <a:xfrm>
            <a:off x="6012151" y="4649826"/>
            <a:ext cx="1622625" cy="300050"/>
          </a:xfrm>
          <a:prstGeom prst="rect">
            <a:avLst/>
          </a:prstGeom>
          <a:noFill/>
          <a:ln>
            <a:noFill/>
          </a:ln>
        </p:spPr>
      </p:pic>
      <p:pic>
        <p:nvPicPr>
          <p:cNvPr id="213" name="Google Shape;213;p51"/>
          <p:cNvPicPr preferRelativeResize="0"/>
          <p:nvPr/>
        </p:nvPicPr>
        <p:blipFill rotWithShape="1">
          <a:blip r:embed="rId5">
            <a:alphaModFix/>
          </a:blip>
          <a:srcRect t="19789" r="51620" b="27213"/>
          <a:stretch/>
        </p:blipFill>
        <p:spPr>
          <a:xfrm>
            <a:off x="3278401" y="4635355"/>
            <a:ext cx="2733752" cy="329000"/>
          </a:xfrm>
          <a:prstGeom prst="rect">
            <a:avLst/>
          </a:prstGeom>
          <a:noFill/>
          <a:ln>
            <a:noFill/>
          </a:ln>
        </p:spPr>
      </p:pic>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pic>
        <p:nvPicPr>
          <p:cNvPr id="215" name="Google Shape;215;p51"/>
          <p:cNvPicPr preferRelativeResize="0"/>
          <p:nvPr/>
        </p:nvPicPr>
        <p:blipFill rotWithShape="1">
          <a:blip r:embed="rId5">
            <a:alphaModFix/>
          </a:blip>
          <a:srcRect l="2140" t="19789" r="51618" b="27213"/>
          <a:stretch/>
        </p:blipFill>
        <p:spPr>
          <a:xfrm>
            <a:off x="1697101" y="4635351"/>
            <a:ext cx="2612849" cy="329000"/>
          </a:xfrm>
          <a:prstGeom prst="rect">
            <a:avLst/>
          </a:prstGeom>
          <a:noFill/>
          <a:ln>
            <a:noFill/>
          </a:ln>
        </p:spPr>
      </p:pic>
      <p:pic>
        <p:nvPicPr>
          <p:cNvPr id="216" name="Google Shape;216;p51"/>
          <p:cNvPicPr preferRelativeResize="0"/>
          <p:nvPr/>
        </p:nvPicPr>
        <p:blipFill>
          <a:blip r:embed="rId6">
            <a:alphaModFix/>
          </a:blip>
          <a:stretch>
            <a:fillRect/>
          </a:stretch>
        </p:blipFill>
        <p:spPr>
          <a:xfrm>
            <a:off x="5392825" y="4570538"/>
            <a:ext cx="2212926" cy="458625"/>
          </a:xfrm>
          <a:prstGeom prst="rect">
            <a:avLst/>
          </a:prstGeom>
          <a:noFill/>
          <a:ln>
            <a:noFill/>
          </a:ln>
        </p:spPr>
      </p:pic>
      <p:pic>
        <p:nvPicPr>
          <p:cNvPr id="217" name="Google Shape;217;p51"/>
          <p:cNvPicPr preferRelativeResize="0"/>
          <p:nvPr/>
        </p:nvPicPr>
        <p:blipFill>
          <a:blip r:embed="rId7">
            <a:alphaModFix/>
          </a:blip>
          <a:stretch>
            <a:fillRect/>
          </a:stretch>
        </p:blipFill>
        <p:spPr>
          <a:xfrm>
            <a:off x="4382701" y="4680725"/>
            <a:ext cx="933101" cy="238275"/>
          </a:xfrm>
          <a:prstGeom prst="rect">
            <a:avLst/>
          </a:prstGeom>
          <a:noFill/>
          <a:ln>
            <a:noFill/>
          </a:ln>
        </p:spPr>
      </p:pic>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pic>
        <p:nvPicPr>
          <p:cNvPr id="3" name="Clip - Calculadora Risco de evento cardiovascular">
            <a:hlinkClick r:id="" action="ppaction://media"/>
            <a:extLst>
              <a:ext uri="{FF2B5EF4-FFF2-40B4-BE49-F238E27FC236}">
                <a16:creationId xmlns:a16="http://schemas.microsoft.com/office/drawing/2014/main" id="{523B22F7-6D91-D350-6A16-5182F18D0CCA}"/>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558560" y="67933"/>
            <a:ext cx="8177841" cy="4339087"/>
          </a:xfrm>
          <a:prstGeom prst="rect">
            <a:avLst/>
          </a:prstGeom>
        </p:spPr>
      </p:pic>
      <p:grpSp>
        <p:nvGrpSpPr>
          <p:cNvPr id="2" name="Google Shape;73;p15">
            <a:extLst>
              <a:ext uri="{FF2B5EF4-FFF2-40B4-BE49-F238E27FC236}">
                <a16:creationId xmlns:a16="http://schemas.microsoft.com/office/drawing/2014/main" id="{FC48FA3F-FCD2-4FD6-29B1-287FB9A0C7DA}"/>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96EBBAD2-8F35-8459-4F87-BFFF6E5CBB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F80D6E8C-2F09-3C7C-98CF-B161FCD1291F}"/>
                </a:ext>
              </a:extLst>
            </p:cNvPr>
            <p:cNvGrpSpPr/>
            <p:nvPr/>
          </p:nvGrpSpPr>
          <p:grpSpPr>
            <a:xfrm>
              <a:off x="5592275" y="4645600"/>
              <a:ext cx="1343375" cy="533264"/>
              <a:chOff x="7676800" y="4493200"/>
              <a:chExt cx="1343375" cy="533264"/>
            </a:xfrm>
          </p:grpSpPr>
          <p:sp>
            <p:nvSpPr>
              <p:cNvPr id="8" name="Google Shape;76;p15">
                <a:extLst>
                  <a:ext uri="{FF2B5EF4-FFF2-40B4-BE49-F238E27FC236}">
                    <a16:creationId xmlns:a16="http://schemas.microsoft.com/office/drawing/2014/main" id="{693014DE-5DEA-FAF2-560C-FB78BEFA8F2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7;p15">
                <a:extLst>
                  <a:ext uri="{FF2B5EF4-FFF2-40B4-BE49-F238E27FC236}">
                    <a16:creationId xmlns:a16="http://schemas.microsoft.com/office/drawing/2014/main" id="{FE3C2E5A-2306-E5F8-A117-F2106BA096D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0" name="Google Shape;78;p15">
                <a:extLst>
                  <a:ext uri="{FF2B5EF4-FFF2-40B4-BE49-F238E27FC236}">
                    <a16:creationId xmlns:a16="http://schemas.microsoft.com/office/drawing/2014/main" id="{4BBB7B07-E4E7-1568-580F-C1D022A05D7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6" name="Google Shape;79;p15">
              <a:extLst>
                <a:ext uri="{FF2B5EF4-FFF2-40B4-BE49-F238E27FC236}">
                  <a16:creationId xmlns:a16="http://schemas.microsoft.com/office/drawing/2014/main" id="{262BD7D2-3087-E49B-8500-BE060E2F652F}"/>
                </a:ext>
              </a:extLst>
            </p:cNvPr>
            <p:cNvPicPr preferRelativeResize="0"/>
            <p:nvPr/>
          </p:nvPicPr>
          <p:blipFill>
            <a:blip r:embed="rId9">
              <a:alphaModFix/>
            </a:blip>
            <a:stretch>
              <a:fillRect/>
            </a:stretch>
          </p:blipFill>
          <p:spPr>
            <a:xfrm>
              <a:off x="4079400" y="4645612"/>
              <a:ext cx="1360476" cy="366650"/>
            </a:xfrm>
            <a:prstGeom prst="rect">
              <a:avLst/>
            </a:prstGeom>
            <a:noFill/>
            <a:ln>
              <a:noFill/>
            </a:ln>
          </p:spPr>
        </p:pic>
        <p:pic>
          <p:nvPicPr>
            <p:cNvPr id="7" name="Google Shape;80;p15">
              <a:extLst>
                <a:ext uri="{FF2B5EF4-FFF2-40B4-BE49-F238E27FC236}">
                  <a16:creationId xmlns:a16="http://schemas.microsoft.com/office/drawing/2014/main" id="{FC560F66-072A-FAC4-2694-DC56A11E3B47}"/>
                </a:ext>
              </a:extLst>
            </p:cNvPr>
            <p:cNvPicPr preferRelativeResize="0"/>
            <p:nvPr/>
          </p:nvPicPr>
          <p:blipFill>
            <a:blip r:embed="rId10">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0096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AF69F-9105-DE04-FBD9-CE064AF0C1BE}"/>
              </a:ext>
            </a:extLst>
          </p:cNvPr>
          <p:cNvSpPr>
            <a:spLocks noGrp="1"/>
          </p:cNvSpPr>
          <p:nvPr>
            <p:ph type="title"/>
          </p:nvPr>
        </p:nvSpPr>
        <p:spPr/>
        <p:txBody>
          <a:bodyPr/>
          <a:lstStyle/>
          <a:p>
            <a:endParaRPr lang="en-BR"/>
          </a:p>
        </p:txBody>
      </p:sp>
      <p:pic>
        <p:nvPicPr>
          <p:cNvPr id="3" name="Picture 2" descr="A screenshot of a computer&#10;&#10;Description automatically generated">
            <a:extLst>
              <a:ext uri="{FF2B5EF4-FFF2-40B4-BE49-F238E27FC236}">
                <a16:creationId xmlns:a16="http://schemas.microsoft.com/office/drawing/2014/main" id="{7A41A833-39BC-F180-9B88-01CAF15E22E3}"/>
              </a:ext>
            </a:extLst>
          </p:cNvPr>
          <p:cNvPicPr>
            <a:picLocks noChangeAspect="1"/>
          </p:cNvPicPr>
          <p:nvPr/>
        </p:nvPicPr>
        <p:blipFill>
          <a:blip r:embed="rId2"/>
          <a:stretch>
            <a:fillRect/>
          </a:stretch>
        </p:blipFill>
        <p:spPr>
          <a:xfrm>
            <a:off x="92710" y="0"/>
            <a:ext cx="5727700" cy="2777490"/>
          </a:xfrm>
          <a:prstGeom prst="rect">
            <a:avLst/>
          </a:prstGeom>
        </p:spPr>
      </p:pic>
      <p:pic>
        <p:nvPicPr>
          <p:cNvPr id="4" name="Picture 3" descr="A close-up of a blue and white page&#10;&#10;Description automatically generated">
            <a:extLst>
              <a:ext uri="{FF2B5EF4-FFF2-40B4-BE49-F238E27FC236}">
                <a16:creationId xmlns:a16="http://schemas.microsoft.com/office/drawing/2014/main" id="{151C80E1-5793-3503-BC83-4456AEA25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149" y="2777490"/>
            <a:ext cx="7222135" cy="2366010"/>
          </a:xfrm>
          <a:prstGeom prst="rect">
            <a:avLst/>
          </a:prstGeom>
        </p:spPr>
      </p:pic>
    </p:spTree>
    <p:extLst>
      <p:ext uri="{BB962C8B-B14F-4D97-AF65-F5344CB8AC3E}">
        <p14:creationId xmlns:p14="http://schemas.microsoft.com/office/powerpoint/2010/main" val="2039773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2" name="Google Shape;212;p51"/>
          <p:cNvPicPr preferRelativeResize="0"/>
          <p:nvPr/>
        </p:nvPicPr>
        <p:blipFill rotWithShape="1">
          <a:blip r:embed="rId3">
            <a:alphaModFix/>
          </a:blip>
          <a:srcRect l="67341" t="24108" r="3942" b="27559"/>
          <a:stretch/>
        </p:blipFill>
        <p:spPr>
          <a:xfrm>
            <a:off x="6012151" y="4649826"/>
            <a:ext cx="1622625" cy="300050"/>
          </a:xfrm>
          <a:prstGeom prst="rect">
            <a:avLst/>
          </a:prstGeom>
          <a:noFill/>
          <a:ln>
            <a:noFill/>
          </a:ln>
        </p:spPr>
      </p:pic>
      <p:pic>
        <p:nvPicPr>
          <p:cNvPr id="213" name="Google Shape;213;p51"/>
          <p:cNvPicPr preferRelativeResize="0"/>
          <p:nvPr/>
        </p:nvPicPr>
        <p:blipFill rotWithShape="1">
          <a:blip r:embed="rId3">
            <a:alphaModFix/>
          </a:blip>
          <a:srcRect t="19789" r="51620" b="27213"/>
          <a:stretch/>
        </p:blipFill>
        <p:spPr>
          <a:xfrm>
            <a:off x="3278401" y="4635355"/>
            <a:ext cx="2733752" cy="329000"/>
          </a:xfrm>
          <a:prstGeom prst="rect">
            <a:avLst/>
          </a:prstGeom>
          <a:noFill/>
          <a:ln>
            <a:noFill/>
          </a:ln>
        </p:spPr>
      </p:pic>
      <p:sp>
        <p:nvSpPr>
          <p:cNvPr id="214" name="Google Shape;214;p51"/>
          <p:cNvSpPr txBox="1"/>
          <p:nvPr/>
        </p:nvSpPr>
        <p:spPr>
          <a:xfrm>
            <a:off x="1697100" y="4506000"/>
            <a:ext cx="6023100" cy="587700"/>
          </a:xfrm>
          <a:prstGeom prst="rect">
            <a:avLst/>
          </a:prstGeom>
          <a:solidFill>
            <a:srgbClr val="FFFFFF"/>
          </a:solidFill>
          <a:ln>
            <a:noFill/>
          </a:ln>
        </p:spPr>
        <p:txBody>
          <a:bodyPr spcFirstLastPara="1" wrap="square" lIns="91425" tIns="91425" rIns="91425" bIns="91425" anchor="t" anchorCtr="0">
            <a:normAutofit/>
          </a:bodyPr>
          <a:lstStyle/>
          <a:p>
            <a:pPr defTabSz="914378"/>
            <a:endParaRPr/>
          </a:p>
        </p:txBody>
      </p:sp>
      <p:pic>
        <p:nvPicPr>
          <p:cNvPr id="215" name="Google Shape;215;p51"/>
          <p:cNvPicPr preferRelativeResize="0"/>
          <p:nvPr/>
        </p:nvPicPr>
        <p:blipFill rotWithShape="1">
          <a:blip r:embed="rId3">
            <a:alphaModFix/>
          </a:blip>
          <a:srcRect l="2140" t="19789" r="51618" b="27213"/>
          <a:stretch/>
        </p:blipFill>
        <p:spPr>
          <a:xfrm>
            <a:off x="1697101" y="4635351"/>
            <a:ext cx="2612849" cy="329000"/>
          </a:xfrm>
          <a:prstGeom prst="rect">
            <a:avLst/>
          </a:prstGeom>
          <a:noFill/>
          <a:ln>
            <a:noFill/>
          </a:ln>
        </p:spPr>
      </p:pic>
      <p:pic>
        <p:nvPicPr>
          <p:cNvPr id="216" name="Google Shape;216;p51"/>
          <p:cNvPicPr preferRelativeResize="0"/>
          <p:nvPr/>
        </p:nvPicPr>
        <p:blipFill>
          <a:blip r:embed="rId4">
            <a:alphaModFix/>
          </a:blip>
          <a:stretch>
            <a:fillRect/>
          </a:stretch>
        </p:blipFill>
        <p:spPr>
          <a:xfrm>
            <a:off x="5392825" y="4570538"/>
            <a:ext cx="2212926" cy="458625"/>
          </a:xfrm>
          <a:prstGeom prst="rect">
            <a:avLst/>
          </a:prstGeom>
          <a:noFill/>
          <a:ln>
            <a:noFill/>
          </a:ln>
        </p:spPr>
      </p:pic>
      <p:pic>
        <p:nvPicPr>
          <p:cNvPr id="217" name="Google Shape;217;p51"/>
          <p:cNvPicPr preferRelativeResize="0"/>
          <p:nvPr/>
        </p:nvPicPr>
        <p:blipFill>
          <a:blip r:embed="rId5">
            <a:alphaModFix/>
          </a:blip>
          <a:stretch>
            <a:fillRect/>
          </a:stretch>
        </p:blipFill>
        <p:spPr>
          <a:xfrm>
            <a:off x="4382701" y="4680725"/>
            <a:ext cx="933101" cy="238275"/>
          </a:xfrm>
          <a:prstGeom prst="rect">
            <a:avLst/>
          </a:prstGeom>
          <a:noFill/>
          <a:ln>
            <a:noFill/>
          </a:ln>
        </p:spPr>
      </p:pic>
      <p:cxnSp>
        <p:nvCxnSpPr>
          <p:cNvPr id="220" name="Google Shape;220;p51"/>
          <p:cNvCxnSpPr>
            <a:stCxn id="219" idx="1"/>
            <a:endCxn id="219" idx="1"/>
          </p:cNvCxnSpPr>
          <p:nvPr/>
        </p:nvCxnSpPr>
        <p:spPr>
          <a:xfrm>
            <a:off x="4830175" y="973450"/>
            <a:ext cx="0" cy="0"/>
          </a:xfrm>
          <a:prstGeom prst="straightConnector1">
            <a:avLst/>
          </a:prstGeom>
          <a:noFill/>
          <a:ln w="9525" cap="flat" cmpd="sng">
            <a:solidFill>
              <a:schemeClr val="dk2"/>
            </a:solidFill>
            <a:prstDash val="solid"/>
            <a:round/>
            <a:headEnd type="none" w="med" len="med"/>
            <a:tailEnd type="none" w="med" len="med"/>
          </a:ln>
        </p:spPr>
      </p:cxnSp>
      <p:pic>
        <p:nvPicPr>
          <p:cNvPr id="13" name="Imagem 12" descr="Interface gráfica do usuário, Tabela&#10;&#10;Descrição gerada automaticamente">
            <a:extLst>
              <a:ext uri="{FF2B5EF4-FFF2-40B4-BE49-F238E27FC236}">
                <a16:creationId xmlns:a16="http://schemas.microsoft.com/office/drawing/2014/main" id="{54AEEACD-903F-02B7-E2FF-F985EAFE8F02}"/>
              </a:ext>
            </a:extLst>
          </p:cNvPr>
          <p:cNvPicPr>
            <a:picLocks noChangeAspect="1"/>
          </p:cNvPicPr>
          <p:nvPr/>
        </p:nvPicPr>
        <p:blipFill>
          <a:blip r:embed="rId6"/>
          <a:stretch>
            <a:fillRect/>
          </a:stretch>
        </p:blipFill>
        <p:spPr>
          <a:xfrm>
            <a:off x="698304" y="113688"/>
            <a:ext cx="7893944" cy="42484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2" name="Google Shape;73;p15">
            <a:extLst>
              <a:ext uri="{FF2B5EF4-FFF2-40B4-BE49-F238E27FC236}">
                <a16:creationId xmlns:a16="http://schemas.microsoft.com/office/drawing/2014/main" id="{C273B072-CE29-F34A-737B-4AFFE4DA1537}"/>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C5AB0454-C484-504A-6464-7574D927232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75;p15">
              <a:extLst>
                <a:ext uri="{FF2B5EF4-FFF2-40B4-BE49-F238E27FC236}">
                  <a16:creationId xmlns:a16="http://schemas.microsoft.com/office/drawing/2014/main" id="{6F3B1E7C-6F1C-0268-04C8-58BB7EFF2AC6}"/>
                </a:ext>
              </a:extLst>
            </p:cNvPr>
            <p:cNvGrpSpPr/>
            <p:nvPr/>
          </p:nvGrpSpPr>
          <p:grpSpPr>
            <a:xfrm>
              <a:off x="5592275" y="4645600"/>
              <a:ext cx="1343375" cy="533264"/>
              <a:chOff x="7676800" y="4493200"/>
              <a:chExt cx="1343375" cy="533264"/>
            </a:xfrm>
          </p:grpSpPr>
          <p:sp>
            <p:nvSpPr>
              <p:cNvPr id="7" name="Google Shape;76;p15">
                <a:extLst>
                  <a:ext uri="{FF2B5EF4-FFF2-40B4-BE49-F238E27FC236}">
                    <a16:creationId xmlns:a16="http://schemas.microsoft.com/office/drawing/2014/main" id="{61220C07-57F0-95AB-191A-9A23F78E1D4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7;p15">
                <a:extLst>
                  <a:ext uri="{FF2B5EF4-FFF2-40B4-BE49-F238E27FC236}">
                    <a16:creationId xmlns:a16="http://schemas.microsoft.com/office/drawing/2014/main" id="{574B49B3-F6F5-0E42-4464-03D1E7B1811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9" name="Google Shape;78;p15">
                <a:extLst>
                  <a:ext uri="{FF2B5EF4-FFF2-40B4-BE49-F238E27FC236}">
                    <a16:creationId xmlns:a16="http://schemas.microsoft.com/office/drawing/2014/main" id="{CC72C6BE-8923-FFFC-CCF5-FB04E4A5991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5" name="Google Shape;79;p15">
              <a:extLst>
                <a:ext uri="{FF2B5EF4-FFF2-40B4-BE49-F238E27FC236}">
                  <a16:creationId xmlns:a16="http://schemas.microsoft.com/office/drawing/2014/main" id="{26B49D15-7F97-765A-D3EC-AB23390154A4}"/>
                </a:ext>
              </a:extLst>
            </p:cNvPr>
            <p:cNvPicPr preferRelativeResize="0"/>
            <p:nvPr/>
          </p:nvPicPr>
          <p:blipFill>
            <a:blip r:embed="rId7">
              <a:alphaModFix/>
            </a:blip>
            <a:stretch>
              <a:fillRect/>
            </a:stretch>
          </p:blipFill>
          <p:spPr>
            <a:xfrm>
              <a:off x="4079400" y="4645612"/>
              <a:ext cx="1360476" cy="366650"/>
            </a:xfrm>
            <a:prstGeom prst="rect">
              <a:avLst/>
            </a:prstGeom>
            <a:noFill/>
            <a:ln>
              <a:noFill/>
            </a:ln>
          </p:spPr>
        </p:pic>
        <p:pic>
          <p:nvPicPr>
            <p:cNvPr id="6" name="Google Shape;80;p15">
              <a:extLst>
                <a:ext uri="{FF2B5EF4-FFF2-40B4-BE49-F238E27FC236}">
                  <a16:creationId xmlns:a16="http://schemas.microsoft.com/office/drawing/2014/main" id="{E9D63DC4-91EA-FFB3-D683-3AA3232DC82F}"/>
                </a:ext>
              </a:extLst>
            </p:cNvPr>
            <p:cNvPicPr preferRelativeResize="0"/>
            <p:nvPr/>
          </p:nvPicPr>
          <p:blipFill>
            <a:blip r:embed="rId8">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148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27461" y="2813562"/>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03348" y="1722950"/>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03348" y="2806418"/>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1983103" y="941899"/>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a:solidFill>
                  <a:srgbClr val="C00000"/>
                </a:solidFill>
              </a:rPr>
              <a:t>VTM</a:t>
            </a:r>
          </a:p>
          <a:p>
            <a:pPr algn="ctr">
              <a:defRPr/>
            </a:pPr>
            <a:r>
              <a:rPr lang="pt-BR" sz="1050" b="1">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1983103" y="2025368"/>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a:solidFill>
                  <a:srgbClr val="C00000"/>
                </a:solidFill>
              </a:rPr>
              <a:t>VMP</a:t>
            </a:r>
          </a:p>
          <a:p>
            <a:pPr algn="ctr">
              <a:defRPr/>
            </a:pPr>
            <a:r>
              <a:rPr lang="pt-BR" sz="1050" b="1">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1983103" y="314574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a:solidFill>
                  <a:srgbClr val="C00000"/>
                </a:solidFill>
              </a:rPr>
              <a:t>VMPP</a:t>
            </a:r>
            <a:endParaRPr lang="pt-BR" sz="1050" b="1">
              <a:solidFill>
                <a:srgbClr val="C00000"/>
              </a:solidFill>
            </a:endParaRPr>
          </a:p>
          <a:p>
            <a:pPr algn="ctr">
              <a:defRPr/>
            </a:pPr>
            <a:r>
              <a:rPr lang="pt-BR" sz="900" b="1">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07216" y="203251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a:solidFill>
                  <a:srgbClr val="C00000"/>
                </a:solidFill>
              </a:rPr>
              <a:t>AMP</a:t>
            </a:r>
          </a:p>
          <a:p>
            <a:pPr algn="ctr">
              <a:defRPr/>
            </a:pPr>
            <a:r>
              <a:rPr lang="pt-BR" sz="1050" b="1">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07216" y="3150508"/>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a:solidFill>
                  <a:srgbClr val="C00000"/>
                </a:solidFill>
              </a:rPr>
              <a:t>AMPP</a:t>
            </a:r>
            <a:endParaRPr lang="pt-BR" sz="1050" b="1">
              <a:solidFill>
                <a:srgbClr val="C00000"/>
              </a:solidFill>
            </a:endParaRPr>
          </a:p>
          <a:p>
            <a:pPr algn="ctr">
              <a:defRPr/>
            </a:pPr>
            <a:r>
              <a:rPr lang="pt-BR" sz="900" b="1">
                <a:solidFill>
                  <a:srgbClr val="004F9A"/>
                </a:solidFill>
              </a:rPr>
              <a:t>“Produto Medicinal Comercial com Apresentação” </a:t>
            </a:r>
          </a:p>
        </p:txBody>
      </p:sp>
      <p:sp>
        <p:nvSpPr>
          <p:cNvPr id="14" name="Retângulo 41"/>
          <p:cNvSpPr>
            <a:spLocks noChangeArrowheads="1"/>
          </p:cNvSpPr>
          <p:nvPr/>
        </p:nvSpPr>
        <p:spPr bwMode="auto">
          <a:xfrm>
            <a:off x="6387226" y="2699262"/>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354453" y="3004062"/>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23592" y="2513524"/>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23592" y="3633902"/>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150289" y="3074309"/>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a:solidFill>
                  <a:schemeClr val="bg2">
                    <a:lumMod val="10000"/>
                  </a:schemeClr>
                </a:solidFill>
                <a:latin typeface="Arial" panose="020B0604020202020204" pitchFamily="34" charset="0"/>
              </a:rPr>
              <a:t>DISPENSAÇÃO / CADEIA LOGÍSTICA FARMACÊUTICA</a:t>
            </a: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6" name="CaixaDeTexto 25">
            <a:extLst>
              <a:ext uri="{FF2B5EF4-FFF2-40B4-BE49-F238E27FC236}">
                <a16:creationId xmlns:a16="http://schemas.microsoft.com/office/drawing/2014/main" id="{4B30B3C6-1A7A-A9FF-11D2-FCFF49FDAF65}"/>
              </a:ext>
            </a:extLst>
          </p:cNvPr>
          <p:cNvSpPr txBox="1"/>
          <p:nvPr/>
        </p:nvSpPr>
        <p:spPr>
          <a:xfrm>
            <a:off x="3756074" y="357021"/>
            <a:ext cx="4897292" cy="323165"/>
          </a:xfrm>
          <a:prstGeom prst="rect">
            <a:avLst/>
          </a:prstGeom>
          <a:noFill/>
        </p:spPr>
        <p:txBody>
          <a:bodyPr wrap="square" rtlCol="0">
            <a:spAutoFit/>
          </a:bodyPr>
          <a:lstStyle/>
          <a:p>
            <a:pPr algn="r"/>
            <a:r>
              <a:rPr lang="pt-BR" sz="1500" b="1">
                <a:solidFill>
                  <a:srgbClr val="8E60C0"/>
                </a:solidFill>
                <a:latin typeface="Gotham Black" pitchFamily="50" charset="0"/>
              </a:rPr>
              <a:t>CONCEITOS DA OBM</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379939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2819400" y="2658779"/>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2819400" y="1850346"/>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2819400" y="3436257"/>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a:solidFill>
                  <a:srgbClr val="7030A0"/>
                </a:solidFill>
              </a:rPr>
              <a:t>Clonazepam 2mg comprimido</a:t>
            </a:r>
          </a:p>
          <a:p>
            <a:pPr algn="ctr"/>
            <a:r>
              <a:rPr lang="pt-BR" sz="1050">
                <a:solidFill>
                  <a:srgbClr val="7030A0"/>
                </a:solidFill>
              </a:rPr>
              <a:t>x 30 comprimidos</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572000" y="3436256"/>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err="1">
                <a:solidFill>
                  <a:srgbClr val="7030A0"/>
                </a:solidFill>
              </a:rPr>
              <a:t>Rivotril</a:t>
            </a:r>
            <a:r>
              <a:rPr lang="pt-BR" sz="90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572000" y="2657589"/>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a:solidFill>
                <a:srgbClr val="7030A0"/>
              </a:solidFill>
            </a:endParaRPr>
          </a:p>
          <a:p>
            <a:pPr algn="ctr"/>
            <a:r>
              <a:rPr lang="pt-BR" sz="800" err="1">
                <a:solidFill>
                  <a:srgbClr val="7030A0"/>
                </a:solidFill>
              </a:rPr>
              <a:t>Rivotril</a:t>
            </a:r>
            <a:r>
              <a:rPr lang="pt-BR" sz="800">
                <a:solidFill>
                  <a:srgbClr val="7030A0"/>
                </a:solidFill>
              </a:rPr>
              <a:t> 2 mg comprimido (BLANVER FARMOQUIMICA E FARMACÊUTICA S.A)</a:t>
            </a:r>
          </a:p>
          <a:p>
            <a:pPr algn="ctr"/>
            <a:r>
              <a:rPr lang="pt-BR" sz="105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298156" y="2954055"/>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298156" y="3732723"/>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2810641" y="1640795"/>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rgbClr val="7030A0"/>
                </a:solidFill>
              </a:rPr>
              <a:t>VTM</a:t>
            </a:r>
          </a:p>
        </p:txBody>
      </p:sp>
      <p:sp>
        <p:nvSpPr>
          <p:cNvPr id="14" name="CaixaDeTexto 15"/>
          <p:cNvSpPr txBox="1">
            <a:spLocks noChangeArrowheads="1"/>
          </p:cNvSpPr>
          <p:nvPr/>
        </p:nvSpPr>
        <p:spPr bwMode="auto">
          <a:xfrm>
            <a:off x="4571397" y="2441599"/>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chemeClr val="bg1"/>
                </a:solidFill>
              </a:rPr>
              <a:t>AMP</a:t>
            </a:r>
          </a:p>
        </p:txBody>
      </p:sp>
      <p:sp>
        <p:nvSpPr>
          <p:cNvPr id="15" name="CaixaDeTexto 16"/>
          <p:cNvSpPr txBox="1">
            <a:spLocks noChangeArrowheads="1"/>
          </p:cNvSpPr>
          <p:nvPr/>
        </p:nvSpPr>
        <p:spPr bwMode="auto">
          <a:xfrm>
            <a:off x="2895940" y="2441599"/>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rgbClr val="7030A0"/>
                </a:solidFill>
              </a:rPr>
              <a:t>VMP</a:t>
            </a:r>
          </a:p>
        </p:txBody>
      </p:sp>
      <p:sp>
        <p:nvSpPr>
          <p:cNvPr id="16" name="CaixaDeTexto 17"/>
          <p:cNvSpPr txBox="1">
            <a:spLocks noChangeArrowheads="1"/>
          </p:cNvSpPr>
          <p:nvPr/>
        </p:nvSpPr>
        <p:spPr bwMode="auto">
          <a:xfrm>
            <a:off x="2832039" y="3240608"/>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a:t>VMPP</a:t>
            </a:r>
          </a:p>
        </p:txBody>
      </p:sp>
      <p:sp>
        <p:nvSpPr>
          <p:cNvPr id="17" name="CaixaDeTexto 18"/>
          <p:cNvSpPr txBox="1">
            <a:spLocks noChangeArrowheads="1"/>
          </p:cNvSpPr>
          <p:nvPr/>
        </p:nvSpPr>
        <p:spPr bwMode="auto">
          <a:xfrm>
            <a:off x="4198695" y="3228451"/>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295271" y="773432"/>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232640" y="1145518"/>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473941" y="1721302"/>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473940" y="2483143"/>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473940" y="3168064"/>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a:solidFill>
                  <a:schemeClr val="tx1">
                    <a:lumMod val="50000"/>
                  </a:schemeClr>
                </a:solidFill>
              </a:rPr>
              <a:t>Via de </a:t>
            </a:r>
            <a:r>
              <a:rPr lang="pt-BR" sz="900" b="1" err="1">
                <a:solidFill>
                  <a:schemeClr val="tx1">
                    <a:lumMod val="50000"/>
                  </a:schemeClr>
                </a:solidFill>
              </a:rPr>
              <a:t>admnistração</a:t>
            </a:r>
            <a:endParaRPr lang="pt-BR" sz="900" b="1">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639129" y="3807412"/>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039226" y="1713298"/>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008871" y="2543287"/>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319418" y="3669745"/>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1744333" y="2087129"/>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1765730" y="2718599"/>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1855876" y="2988814"/>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1765730" y="3136221"/>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062714" y="3250521"/>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343312" y="2839754"/>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062714" y="2009764"/>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3658334" y="2402551"/>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rgbClr val="7030A0"/>
                </a:solidFill>
              </a:rPr>
              <a:t>(</a:t>
            </a:r>
            <a:r>
              <a:rPr lang="pt-BR" altLang="pt-BR" sz="1050" b="1" err="1">
                <a:solidFill>
                  <a:srgbClr val="7030A0"/>
                </a:solidFill>
              </a:rPr>
              <a:t>HóRUS</a:t>
            </a:r>
            <a:r>
              <a:rPr lang="pt-BR" altLang="pt-BR" sz="1050" b="1">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556478" y="1075573"/>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586878" y="3254899"/>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541159" y="2456166"/>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346994" y="3250520"/>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1815334" y="2023891"/>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3827737" y="1174974"/>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321793" y="2195785"/>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359910" y="2839754"/>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387650" y="3795048"/>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B6003E64-444A-C808-700D-BA08189B7A2C}"/>
              </a:ext>
            </a:extLst>
          </p:cNvPr>
          <p:cNvSpPr txBox="1"/>
          <p:nvPr/>
        </p:nvSpPr>
        <p:spPr>
          <a:xfrm>
            <a:off x="3756074" y="357021"/>
            <a:ext cx="4897292" cy="323165"/>
          </a:xfrm>
          <a:prstGeom prst="rect">
            <a:avLst/>
          </a:prstGeom>
          <a:noFill/>
        </p:spPr>
        <p:txBody>
          <a:bodyPr wrap="square" rtlCol="0">
            <a:spAutoFit/>
          </a:bodyPr>
          <a:lstStyle/>
          <a:p>
            <a:pPr algn="r"/>
            <a:r>
              <a:rPr lang="pt-BR" sz="1500" b="1">
                <a:solidFill>
                  <a:srgbClr val="8E60C0"/>
                </a:solidFill>
                <a:latin typeface="Gotham Black" pitchFamily="50" charset="0"/>
              </a:rPr>
              <a:t>CONCEITOS DA OBM</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635045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2477908268"/>
              </p:ext>
            </p:extLst>
          </p:nvPr>
        </p:nvGraphicFramePr>
        <p:xfrm>
          <a:off x="891789" y="931085"/>
          <a:ext cx="7012233" cy="3281329"/>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7" name="CaixaDeTexto 6">
            <a:extLst>
              <a:ext uri="{FF2B5EF4-FFF2-40B4-BE49-F238E27FC236}">
                <a16:creationId xmlns:a16="http://schemas.microsoft.com/office/drawing/2014/main" id="{6A14D409-EE88-6601-AE88-1CD0CD476C5E}"/>
              </a:ext>
            </a:extLst>
          </p:cNvPr>
          <p:cNvSpPr txBox="1"/>
          <p:nvPr/>
        </p:nvSpPr>
        <p:spPr>
          <a:xfrm>
            <a:off x="3172178" y="357021"/>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MEDICAMENTOS CADASTRADOS NO PORTAL DA OBM EM 2023</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180739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rotWithShape="1">
          <a:blip r:embed="rId2"/>
          <a:srcRect r="5622"/>
          <a:stretch/>
        </p:blipFill>
        <p:spPr>
          <a:xfrm>
            <a:off x="971728" y="790308"/>
            <a:ext cx="6852354" cy="385932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rotWithShape="1">
          <a:blip r:embed="rId3"/>
          <a:srcRect l="774" t="3582" r="1716" b="1649"/>
          <a:stretch/>
        </p:blipFill>
        <p:spPr>
          <a:xfrm>
            <a:off x="1761950" y="1472611"/>
            <a:ext cx="5271911" cy="2502619"/>
          </a:xfrm>
          <a:prstGeom prst="rect">
            <a:avLst/>
          </a:prstGeom>
        </p:spPr>
      </p:pic>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3" name="CaixaDeTexto 12">
            <a:extLst>
              <a:ext uri="{FF2B5EF4-FFF2-40B4-BE49-F238E27FC236}">
                <a16:creationId xmlns:a16="http://schemas.microsoft.com/office/drawing/2014/main" id="{966DBC4B-F8E9-E1F3-AC00-BA3D6DB1D8E4}"/>
              </a:ext>
            </a:extLst>
          </p:cNvPr>
          <p:cNvSpPr txBox="1"/>
          <p:nvPr/>
        </p:nvSpPr>
        <p:spPr>
          <a:xfrm>
            <a:off x="1241778" y="357021"/>
            <a:ext cx="7411588" cy="323165"/>
          </a:xfrm>
          <a:prstGeom prst="rect">
            <a:avLst/>
          </a:prstGeom>
          <a:noFill/>
        </p:spPr>
        <p:txBody>
          <a:bodyPr wrap="square" rtlCol="0">
            <a:spAutoFit/>
          </a:bodyPr>
          <a:lstStyle/>
          <a:p>
            <a:pPr algn="r"/>
            <a:r>
              <a:rPr lang="pt-BR" sz="1500" b="1">
                <a:solidFill>
                  <a:srgbClr val="8E60C0"/>
                </a:solidFill>
                <a:latin typeface="Gotham Black" pitchFamily="50" charset="0"/>
              </a:rPr>
              <a:t>TERMINOLOGIAS CARREGADAS NO SERVIÇO DE TERMINOLOGIA OPEN CONCEPT LAB - COL</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764131" y="689205"/>
            <a:ext cx="7267550" cy="3952789"/>
          </a:xfrm>
          <a:prstGeom prst="rect">
            <a:avLst/>
          </a:prstGeom>
        </p:spPr>
      </p:pic>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3" name="CaixaDeTexto 12">
            <a:extLst>
              <a:ext uri="{FF2B5EF4-FFF2-40B4-BE49-F238E27FC236}">
                <a16:creationId xmlns:a16="http://schemas.microsoft.com/office/drawing/2014/main" id="{E77ADBA3-6A26-A762-0598-8D0F87ED5B39}"/>
              </a:ext>
            </a:extLst>
          </p:cNvPr>
          <p:cNvSpPr txBox="1"/>
          <p:nvPr/>
        </p:nvSpPr>
        <p:spPr>
          <a:xfrm>
            <a:off x="3172178" y="357021"/>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MAPEAMENTO DE TERMINOLOGIAS RNDS PARA SNOMED - IPS</a:t>
            </a:r>
            <a:endParaRPr lang="pt-BR" sz="1500">
              <a:solidFill>
                <a:srgbClr val="8E60C0"/>
              </a:solidFill>
              <a:latin typeface="Gotham" panose="02000504050000020004" pitchFamily="2" charset="0"/>
            </a:endParaRPr>
          </a:p>
        </p:txBody>
      </p:sp>
    </p:spTree>
    <p:extLst>
      <p:ext uri="{BB962C8B-B14F-4D97-AF65-F5344CB8AC3E}">
        <p14:creationId xmlns:p14="http://schemas.microsoft.com/office/powerpoint/2010/main" val="298566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a:solidFill>
                  <a:srgbClr val="8E60C0"/>
                </a:solidFill>
                <a:latin typeface="Gotham Black" pitchFamily="50" charset="0"/>
              </a:rPr>
              <a:t>MAPEAMENTO BRIMUNOLÓGICOS – SNOMED IPS</a:t>
            </a:r>
            <a:endParaRPr lang="pt-BR" sz="150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a:latin typeface="Raleway"/>
                <a:ea typeface="Raleway"/>
                <a:cs typeface="Raleway"/>
                <a:sym typeface="Raleway"/>
              </a:rPr>
              <a:t>códigos que não estão presentes na SNOMED CT</a:t>
            </a:r>
            <a:endParaRPr sz="1050" b="1">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678726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AF41B-E158-4728-87EB-0FBDEBFCD8FF}">
  <ds:schemaRefs>
    <ds:schemaRef ds:uri="ac44d7d8-a149-432c-a72c-2d3b3d2b8d35"/>
    <ds:schemaRef ds:uri="http://www.w3.org/XML/1998/namespace"/>
    <ds:schemaRef ds:uri="http://purl.org/dc/dcmitype/"/>
    <ds:schemaRef ds:uri="http://schemas.microsoft.com/office/2006/documentManagement/types"/>
    <ds:schemaRef ds:uri="http://schemas.microsoft.com/office/infopath/2007/PartnerControls"/>
    <ds:schemaRef ds:uri="http://purl.org/dc/elements/1.1/"/>
    <ds:schemaRef ds:uri="http://purl.org/dc/terms/"/>
    <ds:schemaRef ds:uri="http://schemas.openxmlformats.org/package/2006/metadata/core-properties"/>
    <ds:schemaRef ds:uri="720ab28d-ea4c-49ff-b0c1-43ca4181e6f3"/>
    <ds:schemaRef ds:uri="http://schemas.microsoft.com/office/2006/metadata/properties"/>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10</TotalTime>
  <Words>1030</Words>
  <Application>Microsoft Macintosh PowerPoint</Application>
  <PresentationFormat>On-screen Show (16:9)</PresentationFormat>
  <Paragraphs>213</Paragraphs>
  <Slides>36</Slides>
  <Notes>12</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Abril Fatface</vt:lpstr>
      <vt:lpstr>Arial</vt:lpstr>
      <vt:lpstr>Calibri</vt:lpstr>
      <vt:lpstr>Capriola</vt:lpstr>
      <vt:lpstr>DM Sans</vt:lpstr>
      <vt:lpstr>Gotham</vt:lpstr>
      <vt:lpstr>Gotham Black</vt:lpstr>
      <vt:lpstr>Raleway</vt:lpstr>
      <vt:lpstr>Raleway Medium</vt:lpstr>
      <vt:lpstr>Sniglet</vt:lpstr>
      <vt:lpstr>Varela Round</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5</cp:revision>
  <dcterms:created xsi:type="dcterms:W3CDTF">2023-12-18T21:24:32Z</dcterms:created>
  <dcterms:modified xsi:type="dcterms:W3CDTF">2024-01-10T15:09:40Z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